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M Sans Semi Bold"/>
      <p:regular r:id="rId17"/>
    </p:embeddedFont>
    <p:embeddedFont>
      <p:font typeface="DM Sans Semi Bold"/>
      <p:regular r:id="rId18"/>
    </p:embeddedFont>
    <p:embeddedFont>
      <p:font typeface="DM Sans Semi Bold"/>
      <p:regular r:id="rId19"/>
    </p:embeddedFont>
    <p:embeddedFont>
      <p:font typeface="DM Sans Semi Bold"/>
      <p:regular r:id="rId20"/>
    </p:embeddedFont>
    <p:embeddedFont>
      <p:font typeface="Inter Medium"/>
      <p:regular r:id="rId21"/>
    </p:embeddedFont>
    <p:embeddedFont>
      <p:font typeface="Inter Medium"/>
      <p:regular r:id="rId22"/>
    </p:embeddedFont>
    <p:embeddedFont>
      <p:font typeface="Inter Medium"/>
      <p:regular r:id="rId23"/>
    </p:embeddedFont>
    <p:embeddedFont>
      <p:font typeface="Inter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sv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svg"/><Relationship Id="rId9" Type="http://schemas.openxmlformats.org/officeDocument/2006/relationships/slideLayout" Target="../slideLayouts/slideLayout8.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Workforce Analytics Deep Dive: Uncovering the Real Cost of Overtime</a:t>
            </a:r>
            <a:endParaRPr lang="en-US" sz="4450" dirty="0"/>
          </a:p>
        </p:txBody>
      </p:sp>
      <p:sp>
        <p:nvSpPr>
          <p:cNvPr id="4" name="Text 1"/>
          <p:cNvSpPr/>
          <p:nvPr/>
        </p:nvSpPr>
        <p:spPr>
          <a:xfrm>
            <a:off x="793790" y="462224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Comprehensive analysis of 1,142,146 working hours across 5,133 employees, integrating data from two distinct clocking systems to deliver unprecedented visibility into Stefanutti Stocks' workforce costs and overtime patterns for October 2024.</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793200" y="620554"/>
            <a:ext cx="4365069" cy="545544"/>
          </a:xfrm>
          <a:prstGeom prst="rect">
            <a:avLst/>
          </a:prstGeom>
          <a:noFill/>
          <a:ln/>
        </p:spPr>
        <p:txBody>
          <a:bodyPr wrap="none" lIns="0" tIns="0" rIns="0" bIns="0" rtlCol="0" anchor="t"/>
          <a:lstStyle/>
          <a:p>
            <a:pPr algn="l" indent="0" marL="0">
              <a:lnSpc>
                <a:spcPts val="4250"/>
              </a:lnSpc>
              <a:buNone/>
            </a:pPr>
            <a:r>
              <a:rPr lang="en-US" sz="3400" dirty="0">
                <a:solidFill>
                  <a:srgbClr val="030303"/>
                </a:solidFill>
                <a:latin typeface="DM Sans Semi Bold" pitchFamily="34" charset="0"/>
                <a:ea typeface="DM Sans Semi Bold" pitchFamily="34" charset="-122"/>
                <a:cs typeface="DM Sans Semi Bold" pitchFamily="34" charset="-120"/>
              </a:rPr>
              <a:t>Appendices</a:t>
            </a:r>
            <a:endParaRPr lang="en-US" sz="3400" dirty="0"/>
          </a:p>
        </p:txBody>
      </p:sp>
      <p:sp>
        <p:nvSpPr>
          <p:cNvPr id="3" name="Text 1"/>
          <p:cNvSpPr/>
          <p:nvPr/>
        </p:nvSpPr>
        <p:spPr>
          <a:xfrm>
            <a:off x="1793200" y="1602462"/>
            <a:ext cx="3266242" cy="327422"/>
          </a:xfrm>
          <a:prstGeom prst="rect">
            <a:avLst/>
          </a:prstGeom>
          <a:noFill/>
          <a:ln/>
        </p:spPr>
        <p:txBody>
          <a:bodyPr wrap="none" lIns="0" tIns="0" rIns="0" bIns="0" rtlCol="0" anchor="t"/>
          <a:lstStyle/>
          <a:p>
            <a:pPr algn="l" indent="0" marL="0">
              <a:lnSpc>
                <a:spcPts val="2550"/>
              </a:lnSpc>
              <a:buNone/>
            </a:pPr>
            <a:r>
              <a:rPr lang="en-US" sz="2050" dirty="0">
                <a:solidFill>
                  <a:srgbClr val="030303"/>
                </a:solidFill>
                <a:latin typeface="DM Sans Semi Bold" pitchFamily="34" charset="0"/>
                <a:ea typeface="DM Sans Semi Bold" pitchFamily="34" charset="-122"/>
                <a:cs typeface="DM Sans Semi Bold" pitchFamily="34" charset="-120"/>
              </a:rPr>
              <a:t>Appendix A: Data Sources</a:t>
            </a:r>
            <a:endParaRPr lang="en-US" sz="2050" dirty="0"/>
          </a:p>
        </p:txBody>
      </p:sp>
      <p:sp>
        <p:nvSpPr>
          <p:cNvPr id="4" name="Text 2"/>
          <p:cNvSpPr/>
          <p:nvPr/>
        </p:nvSpPr>
        <p:spPr>
          <a:xfrm>
            <a:off x="1793200" y="2104430"/>
            <a:ext cx="5308878" cy="279440"/>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464646"/>
                </a:solidFill>
                <a:latin typeface="Inter Medium" pitchFamily="34" charset="0"/>
                <a:ea typeface="Inter Medium" pitchFamily="34" charset="-122"/>
                <a:cs typeface="Inter Medium" pitchFamily="34" charset="-120"/>
              </a:rPr>
              <a:t>Biometric system CSV export (internal employees)</a:t>
            </a:r>
            <a:endParaRPr lang="en-US" sz="1350" dirty="0"/>
          </a:p>
        </p:txBody>
      </p:sp>
      <p:sp>
        <p:nvSpPr>
          <p:cNvPr id="5" name="Text 3"/>
          <p:cNvSpPr/>
          <p:nvPr/>
        </p:nvSpPr>
        <p:spPr>
          <a:xfrm>
            <a:off x="1793200" y="2444948"/>
            <a:ext cx="5308878" cy="279440"/>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464646"/>
                </a:solidFill>
                <a:latin typeface="Inter Medium" pitchFamily="34" charset="0"/>
                <a:ea typeface="Inter Medium" pitchFamily="34" charset="-122"/>
                <a:cs typeface="Inter Medium" pitchFamily="34" charset="-120"/>
              </a:rPr>
              <a:t>Client-provided PDF reports (external employees)</a:t>
            </a:r>
            <a:endParaRPr lang="en-US" sz="1350" dirty="0"/>
          </a:p>
        </p:txBody>
      </p:sp>
      <p:sp>
        <p:nvSpPr>
          <p:cNvPr id="6" name="Text 4"/>
          <p:cNvSpPr/>
          <p:nvPr/>
        </p:nvSpPr>
        <p:spPr>
          <a:xfrm>
            <a:off x="1793200" y="2785467"/>
            <a:ext cx="5308878" cy="558879"/>
          </a:xfrm>
          <a:prstGeom prst="rect">
            <a:avLst/>
          </a:prstGeom>
          <a:noFill/>
          <a:ln/>
        </p:spPr>
        <p:txBody>
          <a:bodyPr wrap="square" lIns="0" tIns="0" rIns="0" bIns="0" rtlCol="0" anchor="t"/>
          <a:lstStyle/>
          <a:p>
            <a:pPr algn="l" marL="342900" indent="-342900">
              <a:lnSpc>
                <a:spcPts val="2150"/>
              </a:lnSpc>
              <a:buSzPct val="100000"/>
              <a:buChar char="•"/>
            </a:pPr>
            <a:r>
              <a:rPr lang="en-US" sz="1350" dirty="0">
                <a:solidFill>
                  <a:srgbClr val="464646"/>
                </a:solidFill>
                <a:latin typeface="Inter Medium" pitchFamily="34" charset="0"/>
                <a:ea typeface="Inter Medium" pitchFamily="34" charset="-122"/>
                <a:cs typeface="Inter Medium" pitchFamily="34" charset="-120"/>
              </a:rPr>
              <a:t>Assumed pay rates: NT=R150/hr, OT1=R225/hr, OT2=R300/hr</a:t>
            </a:r>
            <a:endParaRPr lang="en-US" sz="1350" dirty="0"/>
          </a:p>
        </p:txBody>
      </p:sp>
      <p:sp>
        <p:nvSpPr>
          <p:cNvPr id="7" name="Text 5"/>
          <p:cNvSpPr/>
          <p:nvPr/>
        </p:nvSpPr>
        <p:spPr>
          <a:xfrm>
            <a:off x="1793200" y="3518892"/>
            <a:ext cx="2932986" cy="327422"/>
          </a:xfrm>
          <a:prstGeom prst="rect">
            <a:avLst/>
          </a:prstGeom>
          <a:noFill/>
          <a:ln/>
        </p:spPr>
        <p:txBody>
          <a:bodyPr wrap="none" lIns="0" tIns="0" rIns="0" bIns="0" rtlCol="0" anchor="t"/>
          <a:lstStyle/>
          <a:p>
            <a:pPr algn="l" indent="0" marL="0">
              <a:lnSpc>
                <a:spcPts val="2550"/>
              </a:lnSpc>
              <a:buNone/>
            </a:pPr>
            <a:r>
              <a:rPr lang="en-US" sz="2050" dirty="0">
                <a:solidFill>
                  <a:srgbClr val="030303"/>
                </a:solidFill>
                <a:latin typeface="DM Sans Semi Bold" pitchFamily="34" charset="0"/>
                <a:ea typeface="DM Sans Semi Bold" pitchFamily="34" charset="-122"/>
                <a:cs typeface="DM Sans Semi Bold" pitchFamily="34" charset="-120"/>
              </a:rPr>
              <a:t>Appendix B: Definitions</a:t>
            </a:r>
            <a:endParaRPr lang="en-US" sz="2050" dirty="0"/>
          </a:p>
        </p:txBody>
      </p:sp>
      <p:sp>
        <p:nvSpPr>
          <p:cNvPr id="8" name="Text 6"/>
          <p:cNvSpPr/>
          <p:nvPr/>
        </p:nvSpPr>
        <p:spPr>
          <a:xfrm>
            <a:off x="1793200" y="4020860"/>
            <a:ext cx="5308878" cy="558879"/>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464646"/>
                </a:solidFill>
                <a:latin typeface="Inter Medium" pitchFamily="34" charset="0"/>
                <a:ea typeface="Inter Medium" pitchFamily="34" charset="-122"/>
                <a:cs typeface="Inter Medium" pitchFamily="34" charset="-120"/>
              </a:rPr>
              <a:t>Normal Time (NT):</a:t>
            </a:r>
            <a:pPr algn="l" indent="0" marL="0">
              <a:lnSpc>
                <a:spcPts val="2150"/>
              </a:lnSpc>
              <a:buNone/>
            </a:pPr>
            <a:r>
              <a:rPr lang="en-US" sz="1350" dirty="0">
                <a:solidFill>
                  <a:srgbClr val="464646"/>
                </a:solidFill>
                <a:latin typeface="Inter Medium" pitchFamily="34" charset="0"/>
                <a:ea typeface="Inter Medium" pitchFamily="34" charset="-122"/>
                <a:cs typeface="Inter Medium" pitchFamily="34" charset="-120"/>
              </a:rPr>
              <a:t> Scheduled hours, typically 07:00-17:00 less 1hr lunch = 9hrs</a:t>
            </a:r>
            <a:endParaRPr lang="en-US" sz="1350" dirty="0"/>
          </a:p>
        </p:txBody>
      </p:sp>
      <p:sp>
        <p:nvSpPr>
          <p:cNvPr id="9" name="Text 7"/>
          <p:cNvSpPr/>
          <p:nvPr/>
        </p:nvSpPr>
        <p:spPr>
          <a:xfrm>
            <a:off x="1793200" y="4640818"/>
            <a:ext cx="5308878" cy="279440"/>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464646"/>
                </a:solidFill>
                <a:latin typeface="Inter Medium" pitchFamily="34" charset="0"/>
                <a:ea typeface="Inter Medium" pitchFamily="34" charset="-122"/>
                <a:cs typeface="Inter Medium" pitchFamily="34" charset="-120"/>
              </a:rPr>
              <a:t>OT1:</a:t>
            </a:r>
            <a:pPr algn="l" indent="0" marL="0">
              <a:lnSpc>
                <a:spcPts val="2150"/>
              </a:lnSpc>
              <a:buNone/>
            </a:pPr>
            <a:r>
              <a:rPr lang="en-US" sz="1350" dirty="0">
                <a:solidFill>
                  <a:srgbClr val="464646"/>
                </a:solidFill>
                <a:latin typeface="Inter Medium" pitchFamily="34" charset="0"/>
                <a:ea typeface="Inter Medium" pitchFamily="34" charset="-122"/>
                <a:cs typeface="Inter Medium" pitchFamily="34" charset="-120"/>
              </a:rPr>
              <a:t> Weekday after-hours + Saturdays (1.5x rate)</a:t>
            </a:r>
            <a:endParaRPr lang="en-US" sz="1350" dirty="0"/>
          </a:p>
        </p:txBody>
      </p:sp>
      <p:sp>
        <p:nvSpPr>
          <p:cNvPr id="10" name="Text 8"/>
          <p:cNvSpPr/>
          <p:nvPr/>
        </p:nvSpPr>
        <p:spPr>
          <a:xfrm>
            <a:off x="1793200" y="4981337"/>
            <a:ext cx="5308878" cy="279440"/>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464646"/>
                </a:solidFill>
                <a:latin typeface="Inter Medium" pitchFamily="34" charset="0"/>
                <a:ea typeface="Inter Medium" pitchFamily="34" charset="-122"/>
                <a:cs typeface="Inter Medium" pitchFamily="34" charset="-120"/>
              </a:rPr>
              <a:t>OT2:</a:t>
            </a:r>
            <a:pPr algn="l" indent="0" marL="0">
              <a:lnSpc>
                <a:spcPts val="2150"/>
              </a:lnSpc>
              <a:buNone/>
            </a:pPr>
            <a:r>
              <a:rPr lang="en-US" sz="1350" dirty="0">
                <a:solidFill>
                  <a:srgbClr val="464646"/>
                </a:solidFill>
                <a:latin typeface="Inter Medium" pitchFamily="34" charset="0"/>
                <a:ea typeface="Inter Medium" pitchFamily="34" charset="-122"/>
                <a:cs typeface="Inter Medium" pitchFamily="34" charset="-120"/>
              </a:rPr>
              <a:t> Sundays and public holidays (2.0x rate)</a:t>
            </a:r>
            <a:endParaRPr lang="en-US" sz="1350" dirty="0"/>
          </a:p>
        </p:txBody>
      </p:sp>
      <p:sp>
        <p:nvSpPr>
          <p:cNvPr id="11" name="Text 9"/>
          <p:cNvSpPr/>
          <p:nvPr/>
        </p:nvSpPr>
        <p:spPr>
          <a:xfrm>
            <a:off x="1793200" y="5321856"/>
            <a:ext cx="5308878" cy="279440"/>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464646"/>
                </a:solidFill>
                <a:latin typeface="Inter Medium" pitchFamily="34" charset="0"/>
                <a:ea typeface="Inter Medium" pitchFamily="34" charset="-122"/>
                <a:cs typeface="Inter Medium" pitchFamily="34" charset="-120"/>
              </a:rPr>
              <a:t>Core Employees:</a:t>
            </a:r>
            <a:pPr algn="l" indent="0" marL="0">
              <a:lnSpc>
                <a:spcPts val="2150"/>
              </a:lnSpc>
              <a:buNone/>
            </a:pPr>
            <a:r>
              <a:rPr lang="en-US" sz="1350" dirty="0">
                <a:solidFill>
                  <a:srgbClr val="464646"/>
                </a:solidFill>
                <a:latin typeface="Inter Medium" pitchFamily="34" charset="0"/>
                <a:ea typeface="Inter Medium" pitchFamily="34" charset="-122"/>
                <a:cs typeface="Inter Medium" pitchFamily="34" charset="-120"/>
              </a:rPr>
              <a:t> Permanent staff</a:t>
            </a:r>
            <a:endParaRPr lang="en-US" sz="1350" dirty="0"/>
          </a:p>
        </p:txBody>
      </p:sp>
      <p:sp>
        <p:nvSpPr>
          <p:cNvPr id="12" name="Text 10"/>
          <p:cNvSpPr/>
          <p:nvPr/>
        </p:nvSpPr>
        <p:spPr>
          <a:xfrm>
            <a:off x="1793200" y="5662374"/>
            <a:ext cx="5308878" cy="279440"/>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464646"/>
                </a:solidFill>
                <a:latin typeface="Inter Medium" pitchFamily="34" charset="0"/>
                <a:ea typeface="Inter Medium" pitchFamily="34" charset="-122"/>
                <a:cs typeface="Inter Medium" pitchFamily="34" charset="-120"/>
              </a:rPr>
              <a:t>LDC:</a:t>
            </a:r>
            <a:pPr algn="l" indent="0" marL="0">
              <a:lnSpc>
                <a:spcPts val="2150"/>
              </a:lnSpc>
              <a:buNone/>
            </a:pPr>
            <a:r>
              <a:rPr lang="en-US" sz="1350" dirty="0">
                <a:solidFill>
                  <a:srgbClr val="464646"/>
                </a:solidFill>
                <a:latin typeface="Inter Medium" pitchFamily="34" charset="0"/>
                <a:ea typeface="Inter Medium" pitchFamily="34" charset="-122"/>
                <a:cs typeface="Inter Medium" pitchFamily="34" charset="-120"/>
              </a:rPr>
              <a:t> Limited Duration Contractors</a:t>
            </a:r>
            <a:endParaRPr lang="en-US" sz="1350" dirty="0"/>
          </a:p>
        </p:txBody>
      </p:sp>
      <p:sp>
        <p:nvSpPr>
          <p:cNvPr id="13" name="Text 11"/>
          <p:cNvSpPr/>
          <p:nvPr/>
        </p:nvSpPr>
        <p:spPr>
          <a:xfrm>
            <a:off x="7535704" y="1602462"/>
            <a:ext cx="4521637" cy="327422"/>
          </a:xfrm>
          <a:prstGeom prst="rect">
            <a:avLst/>
          </a:prstGeom>
          <a:noFill/>
          <a:ln/>
        </p:spPr>
        <p:txBody>
          <a:bodyPr wrap="none" lIns="0" tIns="0" rIns="0" bIns="0" rtlCol="0" anchor="t"/>
          <a:lstStyle/>
          <a:p>
            <a:pPr algn="l" indent="0" marL="0">
              <a:lnSpc>
                <a:spcPts val="2550"/>
              </a:lnSpc>
              <a:buNone/>
            </a:pPr>
            <a:r>
              <a:rPr lang="en-US" sz="2050" dirty="0">
                <a:solidFill>
                  <a:srgbClr val="030303"/>
                </a:solidFill>
                <a:latin typeface="DM Sans Semi Bold" pitchFamily="34" charset="0"/>
                <a:ea typeface="DM Sans Semi Bold" pitchFamily="34" charset="-122"/>
                <a:cs typeface="DM Sans Semi Bold" pitchFamily="34" charset="-120"/>
              </a:rPr>
              <a:t>Appendix C: Technical Methodology</a:t>
            </a:r>
            <a:endParaRPr lang="en-US" sz="2050" dirty="0"/>
          </a:p>
        </p:txBody>
      </p:sp>
      <p:sp>
        <p:nvSpPr>
          <p:cNvPr id="14" name="Text 12"/>
          <p:cNvSpPr/>
          <p:nvPr/>
        </p:nvSpPr>
        <p:spPr>
          <a:xfrm>
            <a:off x="7535704" y="2104430"/>
            <a:ext cx="5308878" cy="279440"/>
          </a:xfrm>
          <a:prstGeom prst="rect">
            <a:avLst/>
          </a:prstGeom>
          <a:noFill/>
          <a:ln/>
        </p:spPr>
        <p:txBody>
          <a:bodyPr wrap="none" lIns="0" tIns="0" rIns="0" bIns="0" rtlCol="0" anchor="t"/>
          <a:lstStyle/>
          <a:p>
            <a:pPr algn="l" indent="0" marL="0">
              <a:lnSpc>
                <a:spcPts val="2150"/>
              </a:lnSpc>
              <a:buNone/>
            </a:pPr>
            <a:r>
              <a:rPr lang="en-US" sz="1350" b="1" dirty="0">
                <a:solidFill>
                  <a:srgbClr val="464646"/>
                </a:solidFill>
                <a:latin typeface="Inter Medium" pitchFamily="34" charset="0"/>
                <a:ea typeface="Inter Medium" pitchFamily="34" charset="-122"/>
                <a:cs typeface="Inter Medium" pitchFamily="34" charset="-120"/>
              </a:rPr>
              <a:t>Tools &amp; Technologies:</a:t>
            </a:r>
            <a:endParaRPr lang="en-US" sz="1350" dirty="0"/>
          </a:p>
        </p:txBody>
      </p:sp>
      <p:sp>
        <p:nvSpPr>
          <p:cNvPr id="15" name="Text 13"/>
          <p:cNvSpPr/>
          <p:nvPr/>
        </p:nvSpPr>
        <p:spPr>
          <a:xfrm>
            <a:off x="7535704" y="2540913"/>
            <a:ext cx="5308878" cy="558879"/>
          </a:xfrm>
          <a:prstGeom prst="rect">
            <a:avLst/>
          </a:prstGeom>
          <a:noFill/>
          <a:ln/>
        </p:spPr>
        <p:txBody>
          <a:bodyPr wrap="square" lIns="0" tIns="0" rIns="0" bIns="0" rtlCol="0" anchor="t"/>
          <a:lstStyle/>
          <a:p>
            <a:pPr algn="l" marL="342900" indent="-342900">
              <a:lnSpc>
                <a:spcPts val="2150"/>
              </a:lnSpc>
              <a:buSzPct val="100000"/>
              <a:buChar char="•"/>
            </a:pPr>
            <a:r>
              <a:rPr lang="en-US" sz="1350" dirty="0">
                <a:solidFill>
                  <a:srgbClr val="464646"/>
                </a:solidFill>
                <a:latin typeface="Inter Medium" pitchFamily="34" charset="0"/>
                <a:ea typeface="Inter Medium" pitchFamily="34" charset="-122"/>
                <a:cs typeface="Inter Medium" pitchFamily="34" charset="-120"/>
              </a:rPr>
              <a:t>Python (pandas, regex) for PDF parsing and data consolidation</a:t>
            </a:r>
            <a:endParaRPr lang="en-US" sz="1350" dirty="0"/>
          </a:p>
        </p:txBody>
      </p:sp>
      <p:sp>
        <p:nvSpPr>
          <p:cNvPr id="16" name="Text 14"/>
          <p:cNvSpPr/>
          <p:nvPr/>
        </p:nvSpPr>
        <p:spPr>
          <a:xfrm>
            <a:off x="7535704" y="3160871"/>
            <a:ext cx="5308878" cy="279440"/>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464646"/>
                </a:solidFill>
                <a:latin typeface="Inter Medium" pitchFamily="34" charset="0"/>
                <a:ea typeface="Inter Medium" pitchFamily="34" charset="-122"/>
                <a:cs typeface="Inter Medium" pitchFamily="34" charset="-120"/>
              </a:rPr>
              <a:t>Custom regex patterns for multi-line entry handling</a:t>
            </a:r>
            <a:endParaRPr lang="en-US" sz="1350" dirty="0"/>
          </a:p>
        </p:txBody>
      </p:sp>
      <p:sp>
        <p:nvSpPr>
          <p:cNvPr id="17" name="Text 15"/>
          <p:cNvSpPr/>
          <p:nvPr/>
        </p:nvSpPr>
        <p:spPr>
          <a:xfrm>
            <a:off x="7535704" y="3501390"/>
            <a:ext cx="5308878" cy="279440"/>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464646"/>
                </a:solidFill>
                <a:latin typeface="Inter Medium" pitchFamily="34" charset="0"/>
                <a:ea typeface="Inter Medium" pitchFamily="34" charset="-122"/>
                <a:cs typeface="Inter Medium" pitchFamily="34" charset="-120"/>
              </a:rPr>
              <a:t>Power BI for interactive dashboard and executive reporting</a:t>
            </a:r>
            <a:endParaRPr lang="en-US" sz="1350" dirty="0"/>
          </a:p>
        </p:txBody>
      </p:sp>
      <p:sp>
        <p:nvSpPr>
          <p:cNvPr id="18" name="Text 16"/>
          <p:cNvSpPr/>
          <p:nvPr/>
        </p:nvSpPr>
        <p:spPr>
          <a:xfrm>
            <a:off x="7535704" y="3841909"/>
            <a:ext cx="5308878" cy="279440"/>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464646"/>
                </a:solidFill>
                <a:latin typeface="Inter Medium" pitchFamily="34" charset="0"/>
                <a:ea typeface="Inter Medium" pitchFamily="34" charset="-122"/>
                <a:cs typeface="Inter Medium" pitchFamily="34" charset="-120"/>
              </a:rPr>
              <a:t>DAX measures for dynamic cost calculations and KPIs</a:t>
            </a:r>
            <a:endParaRPr lang="en-US" sz="1350" dirty="0"/>
          </a:p>
        </p:txBody>
      </p:sp>
      <p:sp>
        <p:nvSpPr>
          <p:cNvPr id="19" name="Text 17"/>
          <p:cNvSpPr/>
          <p:nvPr/>
        </p:nvSpPr>
        <p:spPr>
          <a:xfrm>
            <a:off x="7535704" y="4295894"/>
            <a:ext cx="3597950" cy="327422"/>
          </a:xfrm>
          <a:prstGeom prst="rect">
            <a:avLst/>
          </a:prstGeom>
          <a:noFill/>
          <a:ln/>
        </p:spPr>
        <p:txBody>
          <a:bodyPr wrap="none" lIns="0" tIns="0" rIns="0" bIns="0" rtlCol="0" anchor="t"/>
          <a:lstStyle/>
          <a:p>
            <a:pPr algn="l" indent="0" marL="0">
              <a:lnSpc>
                <a:spcPts val="2550"/>
              </a:lnSpc>
              <a:buNone/>
            </a:pPr>
            <a:r>
              <a:rPr lang="en-US" sz="2050" dirty="0">
                <a:solidFill>
                  <a:srgbClr val="030303"/>
                </a:solidFill>
                <a:latin typeface="DM Sans Semi Bold" pitchFamily="34" charset="0"/>
                <a:ea typeface="DM Sans Semi Bold" pitchFamily="34" charset="-122"/>
                <a:cs typeface="DM Sans Semi Bold" pitchFamily="34" charset="-120"/>
              </a:rPr>
              <a:t>Appendix D: Analysis Scripts</a:t>
            </a:r>
            <a:endParaRPr lang="en-US" sz="2050" dirty="0"/>
          </a:p>
        </p:txBody>
      </p:sp>
      <p:sp>
        <p:nvSpPr>
          <p:cNvPr id="20" name="Text 18"/>
          <p:cNvSpPr/>
          <p:nvPr/>
        </p:nvSpPr>
        <p:spPr>
          <a:xfrm>
            <a:off x="7535704" y="4797862"/>
            <a:ext cx="5308878" cy="558879"/>
          </a:xfrm>
          <a:prstGeom prst="rect">
            <a:avLst/>
          </a:prstGeom>
          <a:noFill/>
          <a:ln/>
        </p:spPr>
        <p:txBody>
          <a:bodyPr wrap="square" lIns="0" tIns="0" rIns="0" bIns="0" rtlCol="0" anchor="t"/>
          <a:lstStyle/>
          <a:p>
            <a:pPr algn="l" indent="0" marL="0">
              <a:lnSpc>
                <a:spcPts val="2150"/>
              </a:lnSpc>
              <a:buNone/>
            </a:pPr>
            <a:r>
              <a:rPr lang="en-US" sz="1350" dirty="0">
                <a:solidFill>
                  <a:srgbClr val="464646"/>
                </a:solidFill>
                <a:latin typeface="Inter Medium" pitchFamily="34" charset="0"/>
                <a:ea typeface="Inter Medium" pitchFamily="34" charset="-122"/>
                <a:cs typeface="Inter Medium" pitchFamily="34" charset="-120"/>
              </a:rPr>
              <a:t>Complete analysis scripts and interactive dashboard available upon request</a:t>
            </a:r>
            <a:endParaRPr lang="en-US" sz="1350" dirty="0"/>
          </a:p>
        </p:txBody>
      </p:sp>
      <p:sp>
        <p:nvSpPr>
          <p:cNvPr id="21" name="Shape 19"/>
          <p:cNvSpPr/>
          <p:nvPr/>
        </p:nvSpPr>
        <p:spPr>
          <a:xfrm>
            <a:off x="7535704" y="5553075"/>
            <a:ext cx="5308878" cy="1859637"/>
          </a:xfrm>
          <a:prstGeom prst="roundRect">
            <a:avLst>
              <a:gd name="adj" fmla="val 1408"/>
            </a:avLst>
          </a:prstGeom>
          <a:solidFill>
            <a:srgbClr val="BEF3E2"/>
          </a:solidFill>
          <a:ln/>
        </p:spPr>
      </p:sp>
      <p:pic>
        <p:nvPicPr>
          <p:cNvPr id="22" name="Image 0" descr="preencoded.png">    </p:cNvPr>
          <p:cNvPicPr>
            <a:picLocks noChangeAspect="1"/>
          </p:cNvPicPr>
          <p:nvPr/>
        </p:nvPicPr>
        <p:blipFill>
          <a:blip r:embed="rId1"/>
          <a:stretch>
            <a:fillRect/>
          </a:stretch>
        </p:blipFill>
        <p:spPr>
          <a:xfrm>
            <a:off x="7710249" y="5816560"/>
            <a:ext cx="218242" cy="174546"/>
          </a:xfrm>
          <a:prstGeom prst="rect">
            <a:avLst/>
          </a:prstGeom>
        </p:spPr>
      </p:pic>
      <p:sp>
        <p:nvSpPr>
          <p:cNvPr id="23" name="Text 20"/>
          <p:cNvSpPr/>
          <p:nvPr/>
        </p:nvSpPr>
        <p:spPr>
          <a:xfrm>
            <a:off x="8103037" y="5771198"/>
            <a:ext cx="4566999" cy="1397198"/>
          </a:xfrm>
          <a:prstGeom prst="rect">
            <a:avLst/>
          </a:prstGeom>
          <a:noFill/>
          <a:ln/>
        </p:spPr>
        <p:txBody>
          <a:bodyPr wrap="square" lIns="0" tIns="0" rIns="0" bIns="0" rtlCol="0" anchor="t"/>
          <a:lstStyle/>
          <a:p>
            <a:pPr algn="l" indent="0" marL="0">
              <a:lnSpc>
                <a:spcPts val="2150"/>
              </a:lnSpc>
              <a:buNone/>
            </a:pPr>
            <a:r>
              <a:rPr lang="en-US" sz="1350" b="1" dirty="0">
                <a:solidFill>
                  <a:srgbClr val="000000"/>
                </a:solidFill>
                <a:latin typeface="Inter Medium" pitchFamily="34" charset="0"/>
                <a:ea typeface="Inter Medium" pitchFamily="34" charset="-122"/>
                <a:cs typeface="Inter Medium" pitchFamily="34" charset="-120"/>
              </a:rPr>
              <a:t>Portfolio Note:</a:t>
            </a:r>
            <a:pPr algn="l" indent="0" marL="0">
              <a:lnSpc>
                <a:spcPts val="2150"/>
              </a:lnSpc>
              <a:buNone/>
            </a:pPr>
            <a:r>
              <a:rPr lang="en-US" sz="1350" dirty="0">
                <a:solidFill>
                  <a:srgbClr val="000000"/>
                </a:solidFill>
                <a:latin typeface="Inter Medium" pitchFamily="34" charset="0"/>
                <a:ea typeface="Inter Medium" pitchFamily="34" charset="-122"/>
                <a:cs typeface="Inter Medium" pitchFamily="34" charset="-120"/>
              </a:rPr>
              <a:t> This analysis demonstrates proficiency in data extraction from unstructured sources, complex data integration, financial analysis, and translating technical findings into executive-level strategic recommendations.</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2143482" y="972622"/>
            <a:ext cx="1846540" cy="307419"/>
          </a:xfrm>
          <a:prstGeom prst="roundRect">
            <a:avLst>
              <a:gd name="adj" fmla="val 6384"/>
            </a:avLst>
          </a:prstGeom>
          <a:solidFill>
            <a:srgbClr val="D4F7EC"/>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241590" y="1060966"/>
            <a:ext cx="130731" cy="130731"/>
          </a:xfrm>
          <a:prstGeom prst="rect">
            <a:avLst/>
          </a:prstGeom>
        </p:spPr>
      </p:pic>
      <p:sp>
        <p:nvSpPr>
          <p:cNvPr id="4" name="Text 1"/>
          <p:cNvSpPr/>
          <p:nvPr/>
        </p:nvSpPr>
        <p:spPr>
          <a:xfrm>
            <a:off x="2437686" y="1021675"/>
            <a:ext cx="1454229" cy="209312"/>
          </a:xfrm>
          <a:prstGeom prst="rect">
            <a:avLst/>
          </a:prstGeom>
          <a:noFill/>
          <a:ln/>
        </p:spPr>
        <p:txBody>
          <a:bodyPr wrap="none" lIns="0" tIns="0" rIns="0" bIns="0" rtlCol="0" anchor="t"/>
          <a:lstStyle/>
          <a:p>
            <a:pPr algn="l" indent="0" marL="0">
              <a:lnSpc>
                <a:spcPts val="1600"/>
              </a:lnSpc>
              <a:buNone/>
            </a:pPr>
            <a:r>
              <a:rPr lang="en-US" sz="1000" dirty="0">
                <a:solidFill>
                  <a:srgbClr val="464646"/>
                </a:solidFill>
                <a:latin typeface="Inter Medium" pitchFamily="34" charset="0"/>
                <a:ea typeface="Inter Medium" pitchFamily="34" charset="-122"/>
                <a:cs typeface="Inter Medium" pitchFamily="34" charset="-120"/>
              </a:rPr>
              <a:t>EXECUTIVE SUMMARY</a:t>
            </a:r>
            <a:endParaRPr lang="en-US" sz="1000" dirty="0"/>
          </a:p>
        </p:txBody>
      </p:sp>
      <p:sp>
        <p:nvSpPr>
          <p:cNvPr id="5" name="Text 2"/>
          <p:cNvSpPr/>
          <p:nvPr/>
        </p:nvSpPr>
        <p:spPr>
          <a:xfrm>
            <a:off x="2143482" y="1345406"/>
            <a:ext cx="4790956" cy="511016"/>
          </a:xfrm>
          <a:prstGeom prst="rect">
            <a:avLst/>
          </a:prstGeom>
          <a:noFill/>
          <a:ln/>
        </p:spPr>
        <p:txBody>
          <a:bodyPr wrap="none" lIns="0" tIns="0" rIns="0" bIns="0" rtlCol="0" anchor="t"/>
          <a:lstStyle/>
          <a:p>
            <a:pPr algn="l" indent="0" marL="0">
              <a:lnSpc>
                <a:spcPts val="4000"/>
              </a:lnSpc>
              <a:buNone/>
            </a:pPr>
            <a:r>
              <a:rPr lang="en-US" sz="3200" dirty="0">
                <a:solidFill>
                  <a:srgbClr val="030303"/>
                </a:solidFill>
                <a:latin typeface="DM Sans Semi Bold" pitchFamily="34" charset="0"/>
                <a:ea typeface="DM Sans Semi Bold" pitchFamily="34" charset="-122"/>
                <a:cs typeface="DM Sans Semi Bold" pitchFamily="34" charset="-120"/>
              </a:rPr>
              <a:t>Key Findings at a Glance</a:t>
            </a:r>
            <a:endParaRPr lang="en-US" sz="3200" dirty="0"/>
          </a:p>
        </p:txBody>
      </p:sp>
      <p:sp>
        <p:nvSpPr>
          <p:cNvPr id="6" name="Text 3"/>
          <p:cNvSpPr/>
          <p:nvPr/>
        </p:nvSpPr>
        <p:spPr>
          <a:xfrm>
            <a:off x="2143482" y="2101691"/>
            <a:ext cx="10343436" cy="785098"/>
          </a:xfrm>
          <a:prstGeom prst="rect">
            <a:avLst/>
          </a:prstGeom>
          <a:noFill/>
          <a:ln/>
        </p:spPr>
        <p:txBody>
          <a:bodyPr wrap="square" lIns="0" tIns="0" rIns="0" bIns="0" rtlCol="0" anchor="t"/>
          <a:lstStyle/>
          <a:p>
            <a:pPr algn="l" indent="0" marL="0">
              <a:lnSpc>
                <a:spcPts val="2050"/>
              </a:lnSpc>
              <a:buNone/>
            </a:pPr>
            <a:r>
              <a:rPr lang="en-US" sz="1250" dirty="0">
                <a:solidFill>
                  <a:srgbClr val="464646"/>
                </a:solidFill>
                <a:latin typeface="Inter Medium" pitchFamily="34" charset="0"/>
                <a:ea typeface="Inter Medium" pitchFamily="34" charset="-122"/>
                <a:cs typeface="Inter Medium" pitchFamily="34" charset="-120"/>
              </a:rPr>
              <a:t>This analysis consolidated time and attendance data from two distinct clocking systems—biometric tracking for internal employees and client-provided PDF reports for external workers—providing Stefanutti Stocks with unprecedented visibility into workforce costs and overtime patterns.</a:t>
            </a:r>
            <a:endParaRPr lang="en-US" sz="1250" dirty="0"/>
          </a:p>
        </p:txBody>
      </p:sp>
      <p:sp>
        <p:nvSpPr>
          <p:cNvPr id="7" name="Text 4"/>
          <p:cNvSpPr/>
          <p:nvPr/>
        </p:nvSpPr>
        <p:spPr>
          <a:xfrm>
            <a:off x="2143482" y="3152418"/>
            <a:ext cx="2432566" cy="539591"/>
          </a:xfrm>
          <a:prstGeom prst="rect">
            <a:avLst/>
          </a:prstGeom>
          <a:noFill/>
          <a:ln/>
        </p:spPr>
        <p:txBody>
          <a:bodyPr wrap="none" lIns="0" tIns="0" rIns="0" bIns="0" rtlCol="0" anchor="t"/>
          <a:lstStyle/>
          <a:p>
            <a:pPr algn="ctr" indent="0" marL="0">
              <a:lnSpc>
                <a:spcPts val="4200"/>
              </a:lnSpc>
              <a:buNone/>
            </a:pPr>
            <a:r>
              <a:rPr lang="en-US" sz="4200" dirty="0">
                <a:solidFill>
                  <a:srgbClr val="464646"/>
                </a:solidFill>
                <a:latin typeface="DM Sans Semi Bold" pitchFamily="34" charset="0"/>
                <a:ea typeface="DM Sans Semi Bold" pitchFamily="34" charset="-122"/>
                <a:cs typeface="DM Sans Semi Bold" pitchFamily="34" charset="-120"/>
              </a:rPr>
              <a:t>R188.6M</a:t>
            </a:r>
            <a:endParaRPr lang="en-US" sz="4200" dirty="0"/>
          </a:p>
        </p:txBody>
      </p:sp>
      <p:sp>
        <p:nvSpPr>
          <p:cNvPr id="8" name="Text 5"/>
          <p:cNvSpPr/>
          <p:nvPr/>
        </p:nvSpPr>
        <p:spPr>
          <a:xfrm>
            <a:off x="2337673" y="3896320"/>
            <a:ext cx="2044065" cy="255508"/>
          </a:xfrm>
          <a:prstGeom prst="rect">
            <a:avLst/>
          </a:prstGeom>
          <a:noFill/>
          <a:ln/>
        </p:spPr>
        <p:txBody>
          <a:bodyPr wrap="none" lIns="0" tIns="0" rIns="0" bIns="0" rtlCol="0" anchor="t"/>
          <a:lstStyle/>
          <a:p>
            <a:pPr algn="ctr" indent="0" marL="0">
              <a:lnSpc>
                <a:spcPts val="2000"/>
              </a:lnSpc>
              <a:buNone/>
            </a:pPr>
            <a:r>
              <a:rPr lang="en-US" sz="1600" dirty="0">
                <a:solidFill>
                  <a:srgbClr val="464646"/>
                </a:solidFill>
                <a:latin typeface="DM Sans Semi Bold" pitchFamily="34" charset="0"/>
                <a:ea typeface="DM Sans Semi Bold" pitchFamily="34" charset="-122"/>
                <a:cs typeface="DM Sans Semi Bold" pitchFamily="34" charset="-120"/>
              </a:rPr>
              <a:t>Total Labour Cost</a:t>
            </a:r>
            <a:endParaRPr lang="en-US" sz="1600" dirty="0"/>
          </a:p>
        </p:txBody>
      </p:sp>
      <p:sp>
        <p:nvSpPr>
          <p:cNvPr id="9" name="Text 6"/>
          <p:cNvSpPr/>
          <p:nvPr/>
        </p:nvSpPr>
        <p:spPr>
          <a:xfrm>
            <a:off x="2143482" y="4249936"/>
            <a:ext cx="2432566" cy="523399"/>
          </a:xfrm>
          <a:prstGeom prst="rect">
            <a:avLst/>
          </a:prstGeom>
          <a:noFill/>
          <a:ln/>
        </p:spPr>
        <p:txBody>
          <a:bodyPr wrap="square" lIns="0" tIns="0" rIns="0" bIns="0" rtlCol="0" anchor="t"/>
          <a:lstStyle/>
          <a:p>
            <a:pPr algn="ctr" indent="0" marL="0">
              <a:lnSpc>
                <a:spcPts val="2050"/>
              </a:lnSpc>
              <a:buNone/>
            </a:pPr>
            <a:r>
              <a:rPr lang="en-US" sz="1250" dirty="0">
                <a:solidFill>
                  <a:srgbClr val="464646"/>
                </a:solidFill>
                <a:latin typeface="Inter Medium" pitchFamily="34" charset="0"/>
                <a:ea typeface="Inter Medium" pitchFamily="34" charset="-122"/>
                <a:cs typeface="Inter Medium" pitchFamily="34" charset="-120"/>
              </a:rPr>
              <a:t>October 2024 payroll investment across all regions</a:t>
            </a:r>
            <a:endParaRPr lang="en-US" sz="1250" dirty="0"/>
          </a:p>
        </p:txBody>
      </p:sp>
      <p:sp>
        <p:nvSpPr>
          <p:cNvPr id="10" name="Text 7"/>
          <p:cNvSpPr/>
          <p:nvPr/>
        </p:nvSpPr>
        <p:spPr>
          <a:xfrm>
            <a:off x="4780359" y="3152418"/>
            <a:ext cx="2432685" cy="539591"/>
          </a:xfrm>
          <a:prstGeom prst="rect">
            <a:avLst/>
          </a:prstGeom>
          <a:noFill/>
          <a:ln/>
        </p:spPr>
        <p:txBody>
          <a:bodyPr wrap="none" lIns="0" tIns="0" rIns="0" bIns="0" rtlCol="0" anchor="t"/>
          <a:lstStyle/>
          <a:p>
            <a:pPr algn="ctr" indent="0" marL="0">
              <a:lnSpc>
                <a:spcPts val="4200"/>
              </a:lnSpc>
              <a:buNone/>
            </a:pPr>
            <a:r>
              <a:rPr lang="en-US" sz="4200" dirty="0">
                <a:solidFill>
                  <a:srgbClr val="464646"/>
                </a:solidFill>
                <a:latin typeface="DM Sans Semi Bold" pitchFamily="34" charset="0"/>
                <a:ea typeface="DM Sans Semi Bold" pitchFamily="34" charset="-122"/>
                <a:cs typeface="DM Sans Semi Bold" pitchFamily="34" charset="-120"/>
              </a:rPr>
              <a:t>19.3%</a:t>
            </a:r>
            <a:endParaRPr lang="en-US" sz="4200" dirty="0"/>
          </a:p>
        </p:txBody>
      </p:sp>
      <p:sp>
        <p:nvSpPr>
          <p:cNvPr id="11" name="Text 8"/>
          <p:cNvSpPr/>
          <p:nvPr/>
        </p:nvSpPr>
        <p:spPr>
          <a:xfrm>
            <a:off x="4974669" y="3896320"/>
            <a:ext cx="2044065" cy="255508"/>
          </a:xfrm>
          <a:prstGeom prst="rect">
            <a:avLst/>
          </a:prstGeom>
          <a:noFill/>
          <a:ln/>
        </p:spPr>
        <p:txBody>
          <a:bodyPr wrap="none" lIns="0" tIns="0" rIns="0" bIns="0" rtlCol="0" anchor="t"/>
          <a:lstStyle/>
          <a:p>
            <a:pPr algn="ctr" indent="0" marL="0">
              <a:lnSpc>
                <a:spcPts val="2000"/>
              </a:lnSpc>
              <a:buNone/>
            </a:pPr>
            <a:r>
              <a:rPr lang="en-US" sz="1600" dirty="0">
                <a:solidFill>
                  <a:srgbClr val="464646"/>
                </a:solidFill>
                <a:latin typeface="DM Sans Semi Bold" pitchFamily="34" charset="0"/>
                <a:ea typeface="DM Sans Semi Bold" pitchFamily="34" charset="-122"/>
                <a:cs typeface="DM Sans Semi Bold" pitchFamily="34" charset="-120"/>
              </a:rPr>
              <a:t>Overtime Premium</a:t>
            </a:r>
            <a:endParaRPr lang="en-US" sz="1600" dirty="0"/>
          </a:p>
        </p:txBody>
      </p:sp>
      <p:sp>
        <p:nvSpPr>
          <p:cNvPr id="12" name="Text 9"/>
          <p:cNvSpPr/>
          <p:nvPr/>
        </p:nvSpPr>
        <p:spPr>
          <a:xfrm>
            <a:off x="4780359" y="4249936"/>
            <a:ext cx="2432685" cy="523399"/>
          </a:xfrm>
          <a:prstGeom prst="rect">
            <a:avLst/>
          </a:prstGeom>
          <a:noFill/>
          <a:ln/>
        </p:spPr>
        <p:txBody>
          <a:bodyPr wrap="square" lIns="0" tIns="0" rIns="0" bIns="0" rtlCol="0" anchor="t"/>
          <a:lstStyle/>
          <a:p>
            <a:pPr algn="ctr" indent="0" marL="0">
              <a:lnSpc>
                <a:spcPts val="2050"/>
              </a:lnSpc>
              <a:buNone/>
            </a:pPr>
            <a:r>
              <a:rPr lang="en-US" sz="1250" dirty="0">
                <a:solidFill>
                  <a:srgbClr val="464646"/>
                </a:solidFill>
                <a:latin typeface="Inter Medium" pitchFamily="34" charset="0"/>
                <a:ea typeface="Inter Medium" pitchFamily="34" charset="-122"/>
                <a:cs typeface="Inter Medium" pitchFamily="34" charset="-120"/>
              </a:rPr>
              <a:t>R36.3M - significantly above 10-15% industry benchmark</a:t>
            </a:r>
            <a:endParaRPr lang="en-US" sz="1250" dirty="0"/>
          </a:p>
        </p:txBody>
      </p:sp>
      <p:sp>
        <p:nvSpPr>
          <p:cNvPr id="13" name="Text 10"/>
          <p:cNvSpPr/>
          <p:nvPr/>
        </p:nvSpPr>
        <p:spPr>
          <a:xfrm>
            <a:off x="7417356" y="3152418"/>
            <a:ext cx="2432566" cy="539591"/>
          </a:xfrm>
          <a:prstGeom prst="rect">
            <a:avLst/>
          </a:prstGeom>
          <a:noFill/>
          <a:ln/>
        </p:spPr>
        <p:txBody>
          <a:bodyPr wrap="none" lIns="0" tIns="0" rIns="0" bIns="0" rtlCol="0" anchor="t"/>
          <a:lstStyle/>
          <a:p>
            <a:pPr algn="ctr" indent="0" marL="0">
              <a:lnSpc>
                <a:spcPts val="4200"/>
              </a:lnSpc>
              <a:buNone/>
            </a:pPr>
            <a:r>
              <a:rPr lang="en-US" sz="4200" dirty="0">
                <a:solidFill>
                  <a:srgbClr val="464646"/>
                </a:solidFill>
                <a:latin typeface="DM Sans Semi Bold" pitchFamily="34" charset="0"/>
                <a:ea typeface="DM Sans Semi Bold" pitchFamily="34" charset="-122"/>
                <a:cs typeface="DM Sans Semi Bold" pitchFamily="34" charset="-120"/>
              </a:rPr>
              <a:t>5,133</a:t>
            </a:r>
            <a:endParaRPr lang="en-US" sz="4200" dirty="0"/>
          </a:p>
        </p:txBody>
      </p:sp>
      <p:sp>
        <p:nvSpPr>
          <p:cNvPr id="14" name="Text 11"/>
          <p:cNvSpPr/>
          <p:nvPr/>
        </p:nvSpPr>
        <p:spPr>
          <a:xfrm>
            <a:off x="7611547" y="3896320"/>
            <a:ext cx="2044065" cy="255508"/>
          </a:xfrm>
          <a:prstGeom prst="rect">
            <a:avLst/>
          </a:prstGeom>
          <a:noFill/>
          <a:ln/>
        </p:spPr>
        <p:txBody>
          <a:bodyPr wrap="none" lIns="0" tIns="0" rIns="0" bIns="0" rtlCol="0" anchor="t"/>
          <a:lstStyle/>
          <a:p>
            <a:pPr algn="ctr" indent="0" marL="0">
              <a:lnSpc>
                <a:spcPts val="2000"/>
              </a:lnSpc>
              <a:buNone/>
            </a:pPr>
            <a:r>
              <a:rPr lang="en-US" sz="1600" dirty="0">
                <a:solidFill>
                  <a:srgbClr val="464646"/>
                </a:solidFill>
                <a:latin typeface="DM Sans Semi Bold" pitchFamily="34" charset="0"/>
                <a:ea typeface="DM Sans Semi Bold" pitchFamily="34" charset="-122"/>
                <a:cs typeface="DM Sans Semi Bold" pitchFamily="34" charset="-120"/>
              </a:rPr>
              <a:t>Employees Tracked</a:t>
            </a:r>
            <a:endParaRPr lang="en-US" sz="1600" dirty="0"/>
          </a:p>
        </p:txBody>
      </p:sp>
      <p:sp>
        <p:nvSpPr>
          <p:cNvPr id="15" name="Text 12"/>
          <p:cNvSpPr/>
          <p:nvPr/>
        </p:nvSpPr>
        <p:spPr>
          <a:xfrm>
            <a:off x="7417356" y="4249936"/>
            <a:ext cx="2432566" cy="523399"/>
          </a:xfrm>
          <a:prstGeom prst="rect">
            <a:avLst/>
          </a:prstGeom>
          <a:noFill/>
          <a:ln/>
        </p:spPr>
        <p:txBody>
          <a:bodyPr wrap="square" lIns="0" tIns="0" rIns="0" bIns="0" rtlCol="0" anchor="t"/>
          <a:lstStyle/>
          <a:p>
            <a:pPr algn="ctr" indent="0" marL="0">
              <a:lnSpc>
                <a:spcPts val="2050"/>
              </a:lnSpc>
              <a:buNone/>
            </a:pPr>
            <a:r>
              <a:rPr lang="en-US" sz="1250" dirty="0">
                <a:solidFill>
                  <a:srgbClr val="464646"/>
                </a:solidFill>
                <a:latin typeface="Inter Medium" pitchFamily="34" charset="0"/>
                <a:ea typeface="Inter Medium" pitchFamily="34" charset="-122"/>
                <a:cs typeface="Inter Medium" pitchFamily="34" charset="-120"/>
              </a:rPr>
              <a:t>Complete workforce coverage across both systems</a:t>
            </a:r>
            <a:endParaRPr lang="en-US" sz="1250" dirty="0"/>
          </a:p>
        </p:txBody>
      </p:sp>
      <p:sp>
        <p:nvSpPr>
          <p:cNvPr id="16" name="Text 13"/>
          <p:cNvSpPr/>
          <p:nvPr/>
        </p:nvSpPr>
        <p:spPr>
          <a:xfrm>
            <a:off x="10054233" y="3152418"/>
            <a:ext cx="2432685" cy="539591"/>
          </a:xfrm>
          <a:prstGeom prst="rect">
            <a:avLst/>
          </a:prstGeom>
          <a:noFill/>
          <a:ln/>
        </p:spPr>
        <p:txBody>
          <a:bodyPr wrap="none" lIns="0" tIns="0" rIns="0" bIns="0" rtlCol="0" anchor="t"/>
          <a:lstStyle/>
          <a:p>
            <a:pPr algn="ctr" indent="0" marL="0">
              <a:lnSpc>
                <a:spcPts val="4200"/>
              </a:lnSpc>
              <a:buNone/>
            </a:pPr>
            <a:r>
              <a:rPr lang="en-US" sz="4200" dirty="0">
                <a:solidFill>
                  <a:srgbClr val="464646"/>
                </a:solidFill>
                <a:latin typeface="DM Sans Semi Bold" pitchFamily="34" charset="0"/>
                <a:ea typeface="DM Sans Semi Bold" pitchFamily="34" charset="-122"/>
                <a:cs typeface="DM Sans Semi Bold" pitchFamily="34" charset="-120"/>
              </a:rPr>
              <a:t>1.14M</a:t>
            </a:r>
            <a:endParaRPr lang="en-US" sz="4200" dirty="0"/>
          </a:p>
        </p:txBody>
      </p:sp>
      <p:sp>
        <p:nvSpPr>
          <p:cNvPr id="17" name="Text 14"/>
          <p:cNvSpPr/>
          <p:nvPr/>
        </p:nvSpPr>
        <p:spPr>
          <a:xfrm>
            <a:off x="10248543" y="3896320"/>
            <a:ext cx="2044065" cy="255508"/>
          </a:xfrm>
          <a:prstGeom prst="rect">
            <a:avLst/>
          </a:prstGeom>
          <a:noFill/>
          <a:ln/>
        </p:spPr>
        <p:txBody>
          <a:bodyPr wrap="none" lIns="0" tIns="0" rIns="0" bIns="0" rtlCol="0" anchor="t"/>
          <a:lstStyle/>
          <a:p>
            <a:pPr algn="ctr" indent="0" marL="0">
              <a:lnSpc>
                <a:spcPts val="2000"/>
              </a:lnSpc>
              <a:buNone/>
            </a:pPr>
            <a:r>
              <a:rPr lang="en-US" sz="1600" dirty="0">
                <a:solidFill>
                  <a:srgbClr val="464646"/>
                </a:solidFill>
                <a:latin typeface="DM Sans Semi Bold" pitchFamily="34" charset="0"/>
                <a:ea typeface="DM Sans Semi Bold" pitchFamily="34" charset="-122"/>
                <a:cs typeface="DM Sans Semi Bold" pitchFamily="34" charset="-120"/>
              </a:rPr>
              <a:t>Working Hours</a:t>
            </a:r>
            <a:endParaRPr lang="en-US" sz="1600" dirty="0"/>
          </a:p>
        </p:txBody>
      </p:sp>
      <p:sp>
        <p:nvSpPr>
          <p:cNvPr id="18" name="Text 15"/>
          <p:cNvSpPr/>
          <p:nvPr/>
        </p:nvSpPr>
        <p:spPr>
          <a:xfrm>
            <a:off x="10054233" y="4249936"/>
            <a:ext cx="2432685" cy="523399"/>
          </a:xfrm>
          <a:prstGeom prst="rect">
            <a:avLst/>
          </a:prstGeom>
          <a:noFill/>
          <a:ln/>
        </p:spPr>
        <p:txBody>
          <a:bodyPr wrap="square" lIns="0" tIns="0" rIns="0" bIns="0" rtlCol="0" anchor="t"/>
          <a:lstStyle/>
          <a:p>
            <a:pPr algn="ctr" indent="0" marL="0">
              <a:lnSpc>
                <a:spcPts val="2050"/>
              </a:lnSpc>
              <a:buNone/>
            </a:pPr>
            <a:r>
              <a:rPr lang="en-US" sz="1250" dirty="0">
                <a:solidFill>
                  <a:srgbClr val="464646"/>
                </a:solidFill>
                <a:latin typeface="Inter Medium" pitchFamily="34" charset="0"/>
                <a:ea typeface="Inter Medium" pitchFamily="34" charset="-122"/>
                <a:cs typeface="Inter Medium" pitchFamily="34" charset="-120"/>
              </a:rPr>
              <a:t>Total hours analyzed for pattern identification</a:t>
            </a:r>
            <a:endParaRPr lang="en-US" sz="1250" dirty="0"/>
          </a:p>
        </p:txBody>
      </p:sp>
      <p:sp>
        <p:nvSpPr>
          <p:cNvPr id="19" name="Text 16"/>
          <p:cNvSpPr/>
          <p:nvPr/>
        </p:nvSpPr>
        <p:spPr>
          <a:xfrm>
            <a:off x="2143482" y="5120759"/>
            <a:ext cx="2580084" cy="255508"/>
          </a:xfrm>
          <a:prstGeom prst="rect">
            <a:avLst/>
          </a:prstGeom>
          <a:noFill/>
          <a:ln/>
        </p:spPr>
        <p:txBody>
          <a:bodyPr wrap="none" lIns="0" tIns="0" rIns="0" bIns="0" rtlCol="0" anchor="t"/>
          <a:lstStyle/>
          <a:p>
            <a:pPr algn="l" indent="0" marL="0">
              <a:lnSpc>
                <a:spcPts val="2000"/>
              </a:lnSpc>
              <a:buNone/>
            </a:pPr>
            <a:r>
              <a:rPr lang="en-US" sz="1600" dirty="0">
                <a:solidFill>
                  <a:srgbClr val="030303"/>
                </a:solidFill>
                <a:latin typeface="DM Sans Semi Bold" pitchFamily="34" charset="0"/>
                <a:ea typeface="DM Sans Semi Bold" pitchFamily="34" charset="-122"/>
                <a:cs typeface="DM Sans Semi Bold" pitchFamily="34" charset="-120"/>
              </a:rPr>
              <a:t>Critical Business Question</a:t>
            </a:r>
            <a:endParaRPr lang="en-US" sz="1600" dirty="0"/>
          </a:p>
        </p:txBody>
      </p:sp>
      <p:sp>
        <p:nvSpPr>
          <p:cNvPr id="20" name="Text 17"/>
          <p:cNvSpPr/>
          <p:nvPr/>
        </p:nvSpPr>
        <p:spPr>
          <a:xfrm>
            <a:off x="2143482" y="5539740"/>
            <a:ext cx="4972288" cy="261699"/>
          </a:xfrm>
          <a:prstGeom prst="rect">
            <a:avLst/>
          </a:prstGeom>
          <a:noFill/>
          <a:ln/>
        </p:spPr>
        <p:txBody>
          <a:bodyPr wrap="none" lIns="0" tIns="0" rIns="0" bIns="0" rtlCol="0" anchor="t"/>
          <a:lstStyle/>
          <a:p>
            <a:pPr algn="l" indent="0" marL="0">
              <a:lnSpc>
                <a:spcPts val="2050"/>
              </a:lnSpc>
              <a:buNone/>
            </a:pPr>
            <a:r>
              <a:rPr lang="en-US" sz="1250" dirty="0">
                <a:solidFill>
                  <a:srgbClr val="FFFFFF"/>
                </a:solidFill>
                <a:highlight>
                  <a:srgbClr val="1C9770"/>
                </a:highlight>
                <a:latin typeface="Inter Medium" pitchFamily="34" charset="0"/>
                <a:ea typeface="Inter Medium" pitchFamily="34" charset="-122"/>
                <a:cs typeface="Inter Medium" pitchFamily="34" charset="-120"/>
              </a:rPr>
              <a:t>"Why is overtime costing us nearly 20% of our labour budget?"</a:t>
            </a:r>
            <a:endParaRPr lang="en-US" sz="1250" dirty="0"/>
          </a:p>
        </p:txBody>
      </p:sp>
      <p:sp>
        <p:nvSpPr>
          <p:cNvPr id="21" name="Text 18"/>
          <p:cNvSpPr/>
          <p:nvPr/>
        </p:nvSpPr>
        <p:spPr>
          <a:xfrm>
            <a:off x="2143482" y="5948601"/>
            <a:ext cx="4972288" cy="785098"/>
          </a:xfrm>
          <a:prstGeom prst="rect">
            <a:avLst/>
          </a:prstGeom>
          <a:noFill/>
          <a:ln/>
        </p:spPr>
        <p:txBody>
          <a:bodyPr wrap="square" lIns="0" tIns="0" rIns="0" bIns="0" rtlCol="0" anchor="t"/>
          <a:lstStyle/>
          <a:p>
            <a:pPr algn="l" indent="0" marL="0">
              <a:lnSpc>
                <a:spcPts val="2050"/>
              </a:lnSpc>
              <a:buNone/>
            </a:pPr>
            <a:r>
              <a:rPr lang="en-US" sz="1250" dirty="0">
                <a:solidFill>
                  <a:srgbClr val="464646"/>
                </a:solidFill>
                <a:latin typeface="Inter Medium" pitchFamily="34" charset="0"/>
                <a:ea typeface="Inter Medium" pitchFamily="34" charset="-122"/>
                <a:cs typeface="Inter Medium" pitchFamily="34" charset="-120"/>
              </a:rPr>
              <a:t>The analysis reveals overtime is not evenly distributed—it concentrates in specific high-risk areas, creating opportunities for strategic intervention.</a:t>
            </a:r>
            <a:endParaRPr lang="en-US" sz="1250" dirty="0"/>
          </a:p>
        </p:txBody>
      </p:sp>
      <p:sp>
        <p:nvSpPr>
          <p:cNvPr id="22" name="Text 19"/>
          <p:cNvSpPr/>
          <p:nvPr/>
        </p:nvSpPr>
        <p:spPr>
          <a:xfrm>
            <a:off x="7522250" y="5120759"/>
            <a:ext cx="2094309" cy="255508"/>
          </a:xfrm>
          <a:prstGeom prst="rect">
            <a:avLst/>
          </a:prstGeom>
          <a:noFill/>
          <a:ln/>
        </p:spPr>
        <p:txBody>
          <a:bodyPr wrap="none" lIns="0" tIns="0" rIns="0" bIns="0" rtlCol="0" anchor="t"/>
          <a:lstStyle/>
          <a:p>
            <a:pPr algn="l" indent="0" marL="0">
              <a:lnSpc>
                <a:spcPts val="2000"/>
              </a:lnSpc>
              <a:buNone/>
            </a:pPr>
            <a:r>
              <a:rPr lang="en-US" sz="1600" dirty="0">
                <a:solidFill>
                  <a:srgbClr val="030303"/>
                </a:solidFill>
                <a:latin typeface="DM Sans Semi Bold" pitchFamily="34" charset="0"/>
                <a:ea typeface="DM Sans Semi Bold" pitchFamily="34" charset="-122"/>
                <a:cs typeface="DM Sans Semi Bold" pitchFamily="34" charset="-120"/>
              </a:rPr>
              <a:t>Concentration Points</a:t>
            </a:r>
            <a:endParaRPr lang="en-US" sz="1600" dirty="0"/>
          </a:p>
        </p:txBody>
      </p:sp>
      <p:sp>
        <p:nvSpPr>
          <p:cNvPr id="23" name="Text 20"/>
          <p:cNvSpPr/>
          <p:nvPr/>
        </p:nvSpPr>
        <p:spPr>
          <a:xfrm>
            <a:off x="7522250" y="5539740"/>
            <a:ext cx="4972288" cy="261699"/>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464646"/>
                </a:solidFill>
                <a:latin typeface="Inter Medium" pitchFamily="34" charset="0"/>
                <a:ea typeface="Inter Medium" pitchFamily="34" charset="-122"/>
                <a:cs typeface="Inter Medium" pitchFamily="34" charset="-120"/>
              </a:rPr>
              <a:t>Inland region</a:t>
            </a:r>
            <a:pPr algn="l" indent="0" marL="0">
              <a:lnSpc>
                <a:spcPts val="2050"/>
              </a:lnSpc>
              <a:buNone/>
            </a:pPr>
            <a:r>
              <a:rPr lang="en-US" sz="1250" dirty="0">
                <a:solidFill>
                  <a:srgbClr val="464646"/>
                </a:solidFill>
                <a:latin typeface="Inter Medium" pitchFamily="34" charset="0"/>
                <a:ea typeface="Inter Medium" pitchFamily="34" charset="-122"/>
                <a:cs typeface="Inter Medium" pitchFamily="34" charset="-120"/>
              </a:rPr>
              <a:t> infrastructure projects (Roads &amp; Earthworks)</a:t>
            </a:r>
            <a:endParaRPr lang="en-US" sz="1250" dirty="0"/>
          </a:p>
        </p:txBody>
      </p:sp>
      <p:sp>
        <p:nvSpPr>
          <p:cNvPr id="24" name="Text 21"/>
          <p:cNvSpPr/>
          <p:nvPr/>
        </p:nvSpPr>
        <p:spPr>
          <a:xfrm>
            <a:off x="7522250" y="5858589"/>
            <a:ext cx="4972288" cy="261699"/>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464646"/>
                </a:solidFill>
                <a:latin typeface="Inter Medium" pitchFamily="34" charset="0"/>
                <a:ea typeface="Inter Medium" pitchFamily="34" charset="-122"/>
                <a:cs typeface="Inter Medium" pitchFamily="34" charset="-120"/>
              </a:rPr>
              <a:t>Production-critical roles</a:t>
            </a:r>
            <a:pPr algn="l" indent="0" marL="0">
              <a:lnSpc>
                <a:spcPts val="2050"/>
              </a:lnSpc>
              <a:buNone/>
            </a:pPr>
            <a:r>
              <a:rPr lang="en-US" sz="1250" dirty="0">
                <a:solidFill>
                  <a:srgbClr val="464646"/>
                </a:solidFill>
                <a:latin typeface="Inter Medium" pitchFamily="34" charset="0"/>
                <a:ea typeface="Inter Medium" pitchFamily="34" charset="-122"/>
                <a:cs typeface="Inter Medium" pitchFamily="34" charset="-120"/>
              </a:rPr>
              <a:t> (Crushers, Dump Trucks, Drivers)</a:t>
            </a:r>
            <a:endParaRPr lang="en-US" sz="1250" dirty="0"/>
          </a:p>
        </p:txBody>
      </p:sp>
      <p:sp>
        <p:nvSpPr>
          <p:cNvPr id="25" name="Text 22"/>
          <p:cNvSpPr/>
          <p:nvPr/>
        </p:nvSpPr>
        <p:spPr>
          <a:xfrm>
            <a:off x="7522250" y="6177439"/>
            <a:ext cx="4972288" cy="261699"/>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464646"/>
                </a:solidFill>
                <a:latin typeface="Inter Medium" pitchFamily="34" charset="0"/>
                <a:ea typeface="Inter Medium" pitchFamily="34" charset="-122"/>
                <a:cs typeface="Inter Medium" pitchFamily="34" charset="-120"/>
              </a:rPr>
              <a:t>High-value contracts</a:t>
            </a:r>
            <a:pPr algn="l" indent="0" marL="0">
              <a:lnSpc>
                <a:spcPts val="2050"/>
              </a:lnSpc>
              <a:buNone/>
            </a:pPr>
            <a:r>
              <a:rPr lang="en-US" sz="1250" dirty="0">
                <a:solidFill>
                  <a:srgbClr val="464646"/>
                </a:solidFill>
                <a:latin typeface="Inter Medium" pitchFamily="34" charset="0"/>
                <a:ea typeface="Inter Medium" pitchFamily="34" charset="-122"/>
                <a:cs typeface="Inter Medium" pitchFamily="34" charset="-120"/>
              </a:rPr>
              <a:t> with aggressive delivery timelines</a:t>
            </a:r>
            <a:endParaRPr lang="en-US" sz="1250" dirty="0"/>
          </a:p>
        </p:txBody>
      </p:sp>
      <p:sp>
        <p:nvSpPr>
          <p:cNvPr id="26" name="Text 23"/>
          <p:cNvSpPr/>
          <p:nvPr/>
        </p:nvSpPr>
        <p:spPr>
          <a:xfrm>
            <a:off x="7522250" y="6586299"/>
            <a:ext cx="4972288" cy="523399"/>
          </a:xfrm>
          <a:prstGeom prst="rect">
            <a:avLst/>
          </a:prstGeom>
          <a:noFill/>
          <a:ln/>
        </p:spPr>
        <p:txBody>
          <a:bodyPr wrap="square" lIns="0" tIns="0" rIns="0" bIns="0" rtlCol="0" anchor="t"/>
          <a:lstStyle/>
          <a:p>
            <a:pPr algn="l" indent="0" marL="0">
              <a:lnSpc>
                <a:spcPts val="2050"/>
              </a:lnSpc>
              <a:buNone/>
            </a:pPr>
            <a:r>
              <a:rPr lang="en-US" sz="1250" dirty="0">
                <a:solidFill>
                  <a:srgbClr val="464646"/>
                </a:solidFill>
                <a:latin typeface="Inter Medium" pitchFamily="34" charset="0"/>
                <a:ea typeface="Inter Medium" pitchFamily="34" charset="-122"/>
                <a:cs typeface="Inter Medium" pitchFamily="34" charset="-120"/>
              </a:rPr>
              <a:t>This pattern suggests systemic scheduling challenges rather than isolated incidents.</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3239810" y="473393"/>
            <a:ext cx="881896" cy="257294"/>
          </a:xfrm>
          <a:prstGeom prst="roundRect">
            <a:avLst>
              <a:gd name="adj" fmla="val 6010"/>
            </a:avLst>
          </a:prstGeom>
          <a:noFill/>
          <a:ln w="7620">
            <a:solidFill>
              <a:srgbClr val="1C9770"/>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324701" y="550545"/>
            <a:ext cx="102989" cy="102989"/>
          </a:xfrm>
          <a:prstGeom prst="rect">
            <a:avLst/>
          </a:prstGeom>
        </p:spPr>
      </p:pic>
      <p:sp>
        <p:nvSpPr>
          <p:cNvPr id="4" name="Text 1"/>
          <p:cNvSpPr/>
          <p:nvPr/>
        </p:nvSpPr>
        <p:spPr>
          <a:xfrm>
            <a:off x="3479125" y="519589"/>
            <a:ext cx="557689" cy="164902"/>
          </a:xfrm>
          <a:prstGeom prst="rect">
            <a:avLst/>
          </a:prstGeom>
          <a:noFill/>
          <a:ln/>
        </p:spPr>
        <p:txBody>
          <a:bodyPr wrap="none" lIns="0" tIns="0" rIns="0" bIns="0" rtlCol="0" anchor="t"/>
          <a:lstStyle/>
          <a:p>
            <a:pPr algn="l" indent="0" marL="0">
              <a:lnSpc>
                <a:spcPts val="1250"/>
              </a:lnSpc>
              <a:buNone/>
            </a:pPr>
            <a:r>
              <a:rPr lang="en-US" sz="800" dirty="0">
                <a:solidFill>
                  <a:srgbClr val="1C9770"/>
                </a:solidFill>
                <a:latin typeface="Inter Medium" pitchFamily="34" charset="0"/>
                <a:ea typeface="Inter Medium" pitchFamily="34" charset="-122"/>
                <a:cs typeface="Inter Medium" pitchFamily="34" charset="-120"/>
              </a:rPr>
              <a:t>CHAPTER 1</a:t>
            </a:r>
            <a:endParaRPr lang="en-US" sz="800" dirty="0"/>
          </a:p>
        </p:txBody>
      </p:sp>
      <p:sp>
        <p:nvSpPr>
          <p:cNvPr id="5" name="Text 2"/>
          <p:cNvSpPr/>
          <p:nvPr/>
        </p:nvSpPr>
        <p:spPr>
          <a:xfrm>
            <a:off x="3239810" y="782122"/>
            <a:ext cx="4781788" cy="402669"/>
          </a:xfrm>
          <a:prstGeom prst="rect">
            <a:avLst/>
          </a:prstGeom>
          <a:noFill/>
          <a:ln/>
        </p:spPr>
        <p:txBody>
          <a:bodyPr wrap="none" lIns="0" tIns="0" rIns="0" bIns="0" rtlCol="0" anchor="t"/>
          <a:lstStyle/>
          <a:p>
            <a:pPr algn="l" indent="0" marL="0">
              <a:lnSpc>
                <a:spcPts val="3150"/>
              </a:lnSpc>
              <a:buNone/>
            </a:pPr>
            <a:r>
              <a:rPr lang="en-US" sz="2500" dirty="0">
                <a:solidFill>
                  <a:srgbClr val="030303"/>
                </a:solidFill>
                <a:latin typeface="DM Sans Semi Bold" pitchFamily="34" charset="0"/>
                <a:ea typeface="DM Sans Semi Bold" pitchFamily="34" charset="-122"/>
                <a:cs typeface="DM Sans Semi Bold" pitchFamily="34" charset="-120"/>
              </a:rPr>
              <a:t>The Data Integration Challenge</a:t>
            </a:r>
            <a:endParaRPr lang="en-US" sz="2500" dirty="0"/>
          </a:p>
        </p:txBody>
      </p:sp>
      <p:sp>
        <p:nvSpPr>
          <p:cNvPr id="6" name="Text 3"/>
          <p:cNvSpPr/>
          <p:nvPr/>
        </p:nvSpPr>
        <p:spPr>
          <a:xfrm>
            <a:off x="3239810" y="1236226"/>
            <a:ext cx="1932980" cy="241697"/>
          </a:xfrm>
          <a:prstGeom prst="rect">
            <a:avLst/>
          </a:prstGeom>
          <a:noFill/>
          <a:ln/>
        </p:spPr>
        <p:txBody>
          <a:bodyPr wrap="none" lIns="0" tIns="0" rIns="0" bIns="0" rtlCol="0" anchor="t"/>
          <a:lstStyle/>
          <a:p>
            <a:pPr algn="l" indent="0" marL="0">
              <a:lnSpc>
                <a:spcPts val="1900"/>
              </a:lnSpc>
              <a:buNone/>
            </a:pPr>
            <a:r>
              <a:rPr lang="en-US" sz="1500" dirty="0">
                <a:solidFill>
                  <a:srgbClr val="030303"/>
                </a:solidFill>
                <a:latin typeface="DM Sans Semi Bold" pitchFamily="34" charset="0"/>
                <a:ea typeface="DM Sans Semi Bold" pitchFamily="34" charset="-122"/>
                <a:cs typeface="DM Sans Semi Bold" pitchFamily="34" charset="-120"/>
              </a:rPr>
              <a:t>Problem Statement</a:t>
            </a:r>
            <a:endParaRPr lang="en-US" sz="1500" dirty="0"/>
          </a:p>
        </p:txBody>
      </p:sp>
      <p:sp>
        <p:nvSpPr>
          <p:cNvPr id="7" name="Text 4"/>
          <p:cNvSpPr/>
          <p:nvPr/>
        </p:nvSpPr>
        <p:spPr>
          <a:xfrm>
            <a:off x="3239810" y="1671161"/>
            <a:ext cx="8150662" cy="618292"/>
          </a:xfrm>
          <a:prstGeom prst="rect">
            <a:avLst/>
          </a:prstGeom>
          <a:noFill/>
          <a:ln/>
        </p:spPr>
        <p:txBody>
          <a:bodyPr wrap="square" lIns="0" tIns="0" rIns="0" bIns="0" rtlCol="0" anchor="t"/>
          <a:lstStyle/>
          <a:p>
            <a:pPr algn="l" indent="0" marL="0">
              <a:lnSpc>
                <a:spcPts val="1600"/>
              </a:lnSpc>
              <a:buNone/>
            </a:pPr>
            <a:r>
              <a:rPr lang="en-US" sz="1000" dirty="0">
                <a:solidFill>
                  <a:srgbClr val="464646"/>
                </a:solidFill>
                <a:latin typeface="Inter Medium" pitchFamily="34" charset="0"/>
                <a:ea typeface="Inter Medium" pitchFamily="34" charset="-122"/>
                <a:cs typeface="Inter Medium" pitchFamily="34" charset="-120"/>
              </a:rPr>
              <a:t>Stefanutti Stocks faced a critical data consolidation challenge: internal employees tracked via biometric systems (structured CSV format) while external and client employees were tracked through client access control systems (unstructured PDF reports). This created zero unified visibility into total workforce costs or overtime patterns.</a:t>
            </a:r>
            <a:endParaRPr lang="en-US" sz="1000" dirty="0"/>
          </a:p>
        </p:txBody>
      </p:sp>
      <p:sp>
        <p:nvSpPr>
          <p:cNvPr id="8" name="Shape 5"/>
          <p:cNvSpPr/>
          <p:nvPr/>
        </p:nvSpPr>
        <p:spPr>
          <a:xfrm>
            <a:off x="3239810" y="2434352"/>
            <a:ext cx="2630924" cy="2556629"/>
          </a:xfrm>
          <a:prstGeom prst="roundRect">
            <a:avLst>
              <a:gd name="adj" fmla="val 2861"/>
            </a:avLst>
          </a:prstGeom>
          <a:solidFill>
            <a:srgbClr val="FFFFFF"/>
          </a:solidFill>
          <a:ln w="15240">
            <a:solidFill>
              <a:srgbClr val="D8D4D4"/>
            </a:solidFill>
            <a:prstDash val="solid"/>
          </a:ln>
        </p:spPr>
      </p:sp>
      <p:sp>
        <p:nvSpPr>
          <p:cNvPr id="9" name="Shape 6"/>
          <p:cNvSpPr/>
          <p:nvPr/>
        </p:nvSpPr>
        <p:spPr>
          <a:xfrm>
            <a:off x="3224570" y="2434352"/>
            <a:ext cx="60960" cy="2556629"/>
          </a:xfrm>
          <a:prstGeom prst="roundRect">
            <a:avLst>
              <a:gd name="adj" fmla="val 31709"/>
            </a:avLst>
          </a:prstGeom>
          <a:solidFill>
            <a:srgbClr val="1C9770"/>
          </a:solidFill>
          <a:ln/>
        </p:spPr>
      </p:sp>
      <p:sp>
        <p:nvSpPr>
          <p:cNvPr id="10" name="Text 7"/>
          <p:cNvSpPr/>
          <p:nvPr/>
        </p:nvSpPr>
        <p:spPr>
          <a:xfrm>
            <a:off x="3429595" y="2578418"/>
            <a:ext cx="1920478" cy="201335"/>
          </a:xfrm>
          <a:prstGeom prst="rect">
            <a:avLst/>
          </a:prstGeom>
          <a:noFill/>
          <a:ln/>
        </p:spPr>
        <p:txBody>
          <a:bodyPr wrap="none" lIns="0" tIns="0" rIns="0" bIns="0" rtlCol="0" anchor="t"/>
          <a:lstStyle/>
          <a:p>
            <a:pPr algn="l" indent="0" marL="0">
              <a:lnSpc>
                <a:spcPts val="1550"/>
              </a:lnSpc>
              <a:buNone/>
            </a:pPr>
            <a:r>
              <a:rPr lang="en-US" sz="1250" dirty="0">
                <a:solidFill>
                  <a:srgbClr val="464646"/>
                </a:solidFill>
                <a:latin typeface="DM Sans Semi Bold" pitchFamily="34" charset="0"/>
                <a:ea typeface="DM Sans Semi Bold" pitchFamily="34" charset="-122"/>
                <a:cs typeface="DM Sans Semi Bold" pitchFamily="34" charset="-120"/>
              </a:rPr>
              <a:t>PDF Report Complexities</a:t>
            </a:r>
            <a:endParaRPr lang="en-US" sz="1250" dirty="0"/>
          </a:p>
        </p:txBody>
      </p:sp>
      <p:sp>
        <p:nvSpPr>
          <p:cNvPr id="11" name="Text 8"/>
          <p:cNvSpPr/>
          <p:nvPr/>
        </p:nvSpPr>
        <p:spPr>
          <a:xfrm>
            <a:off x="3429595" y="2857024"/>
            <a:ext cx="2297073" cy="412194"/>
          </a:xfrm>
          <a:prstGeom prst="rect">
            <a:avLst/>
          </a:prstGeom>
          <a:noFill/>
          <a:ln/>
        </p:spPr>
        <p:txBody>
          <a:bodyPr wrap="square" lIns="0" tIns="0" rIns="0" bIns="0" rtlCol="0" anchor="t"/>
          <a:lstStyle/>
          <a:p>
            <a:pPr algn="l" marL="342900" indent="-342900">
              <a:lnSpc>
                <a:spcPts val="1600"/>
              </a:lnSpc>
              <a:buSzPct val="100000"/>
              <a:buChar char="•"/>
            </a:pPr>
            <a:r>
              <a:rPr lang="en-US" sz="1000" dirty="0">
                <a:solidFill>
                  <a:srgbClr val="464646"/>
                </a:solidFill>
                <a:latin typeface="Inter Medium" pitchFamily="34" charset="0"/>
                <a:ea typeface="Inter Medium" pitchFamily="34" charset="-122"/>
                <a:cs typeface="Inter Medium" pitchFamily="34" charset="-120"/>
              </a:rPr>
              <a:t>Multi-line entries per employee requiring pattern matching</a:t>
            </a:r>
            <a:endParaRPr lang="en-US" sz="1000" dirty="0"/>
          </a:p>
        </p:txBody>
      </p:sp>
      <p:sp>
        <p:nvSpPr>
          <p:cNvPr id="12" name="Text 9"/>
          <p:cNvSpPr/>
          <p:nvPr/>
        </p:nvSpPr>
        <p:spPr>
          <a:xfrm>
            <a:off x="3429595" y="3314224"/>
            <a:ext cx="2297073" cy="412194"/>
          </a:xfrm>
          <a:prstGeom prst="rect">
            <a:avLst/>
          </a:prstGeom>
          <a:noFill/>
          <a:ln/>
        </p:spPr>
        <p:txBody>
          <a:bodyPr wrap="square" lIns="0" tIns="0" rIns="0" bIns="0" rtlCol="0" anchor="t"/>
          <a:lstStyle/>
          <a:p>
            <a:pPr algn="l" marL="342900" indent="-342900">
              <a:lnSpc>
                <a:spcPts val="1600"/>
              </a:lnSpc>
              <a:buSzPct val="100000"/>
              <a:buChar char="•"/>
            </a:pPr>
            <a:r>
              <a:rPr lang="en-US" sz="1000" dirty="0">
                <a:solidFill>
                  <a:srgbClr val="464646"/>
                </a:solidFill>
                <a:latin typeface="Inter Medium" pitchFamily="34" charset="0"/>
                <a:ea typeface="Inter Medium" pitchFamily="34" charset="-122"/>
                <a:cs typeface="Inter Medium" pitchFamily="34" charset="-120"/>
              </a:rPr>
              <a:t>Date headers positioned above grouped records</a:t>
            </a:r>
            <a:endParaRPr lang="en-US" sz="1000" dirty="0"/>
          </a:p>
        </p:txBody>
      </p:sp>
      <p:sp>
        <p:nvSpPr>
          <p:cNvPr id="13" name="Text 10"/>
          <p:cNvSpPr/>
          <p:nvPr/>
        </p:nvSpPr>
        <p:spPr>
          <a:xfrm>
            <a:off x="3429595" y="3771424"/>
            <a:ext cx="2297073" cy="618292"/>
          </a:xfrm>
          <a:prstGeom prst="rect">
            <a:avLst/>
          </a:prstGeom>
          <a:noFill/>
          <a:ln/>
        </p:spPr>
        <p:txBody>
          <a:bodyPr wrap="square" lIns="0" tIns="0" rIns="0" bIns="0" rtlCol="0" anchor="t"/>
          <a:lstStyle/>
          <a:p>
            <a:pPr algn="l" marL="342900" indent="-342900">
              <a:lnSpc>
                <a:spcPts val="1600"/>
              </a:lnSpc>
              <a:buSzPct val="100000"/>
              <a:buChar char="•"/>
            </a:pPr>
            <a:r>
              <a:rPr lang="en-US" sz="1000" dirty="0">
                <a:solidFill>
                  <a:srgbClr val="464646"/>
                </a:solidFill>
                <a:latin typeface="Inter Medium" pitchFamily="34" charset="0"/>
                <a:ea typeface="Inter Medium" pitchFamily="34" charset="-122"/>
                <a:cs typeface="Inter Medium" pitchFamily="34" charset="-120"/>
              </a:rPr>
              <a:t>No discipline or department categorization for external workers</a:t>
            </a:r>
            <a:endParaRPr lang="en-US" sz="1000" dirty="0"/>
          </a:p>
        </p:txBody>
      </p:sp>
      <p:sp>
        <p:nvSpPr>
          <p:cNvPr id="14" name="Text 11"/>
          <p:cNvSpPr/>
          <p:nvPr/>
        </p:nvSpPr>
        <p:spPr>
          <a:xfrm>
            <a:off x="3429595" y="4434721"/>
            <a:ext cx="2297073" cy="412194"/>
          </a:xfrm>
          <a:prstGeom prst="rect">
            <a:avLst/>
          </a:prstGeom>
          <a:noFill/>
          <a:ln/>
        </p:spPr>
        <p:txBody>
          <a:bodyPr wrap="square" lIns="0" tIns="0" rIns="0" bIns="0" rtlCol="0" anchor="t"/>
          <a:lstStyle/>
          <a:p>
            <a:pPr algn="l" marL="342900" indent="-342900">
              <a:lnSpc>
                <a:spcPts val="1600"/>
              </a:lnSpc>
              <a:buSzPct val="100000"/>
              <a:buChar char="•"/>
            </a:pPr>
            <a:r>
              <a:rPr lang="en-US" sz="1000" dirty="0">
                <a:solidFill>
                  <a:srgbClr val="464646"/>
                </a:solidFill>
                <a:latin typeface="Inter Medium" pitchFamily="34" charset="0"/>
                <a:ea typeface="Inter Medium" pitchFamily="34" charset="-122"/>
                <a:cs typeface="Inter Medium" pitchFamily="34" charset="-120"/>
              </a:rPr>
              <a:t>Inconsistent time formats across different client sites</a:t>
            </a:r>
            <a:endParaRPr lang="en-US" sz="1000" dirty="0"/>
          </a:p>
        </p:txBody>
      </p:sp>
      <p:sp>
        <p:nvSpPr>
          <p:cNvPr id="15" name="Shape 12"/>
          <p:cNvSpPr/>
          <p:nvPr/>
        </p:nvSpPr>
        <p:spPr>
          <a:xfrm>
            <a:off x="5999559" y="2434352"/>
            <a:ext cx="2631043" cy="2556629"/>
          </a:xfrm>
          <a:prstGeom prst="roundRect">
            <a:avLst>
              <a:gd name="adj" fmla="val 2861"/>
            </a:avLst>
          </a:prstGeom>
          <a:solidFill>
            <a:srgbClr val="FFFFFF"/>
          </a:solidFill>
          <a:ln w="15240">
            <a:solidFill>
              <a:srgbClr val="D8D4D4"/>
            </a:solidFill>
            <a:prstDash val="solid"/>
          </a:ln>
        </p:spPr>
      </p:sp>
      <p:sp>
        <p:nvSpPr>
          <p:cNvPr id="16" name="Shape 13"/>
          <p:cNvSpPr/>
          <p:nvPr/>
        </p:nvSpPr>
        <p:spPr>
          <a:xfrm>
            <a:off x="5984319" y="2434352"/>
            <a:ext cx="60960" cy="2556629"/>
          </a:xfrm>
          <a:prstGeom prst="roundRect">
            <a:avLst>
              <a:gd name="adj" fmla="val 31709"/>
            </a:avLst>
          </a:prstGeom>
          <a:solidFill>
            <a:srgbClr val="1C9770"/>
          </a:solidFill>
          <a:ln/>
        </p:spPr>
      </p:sp>
      <p:sp>
        <p:nvSpPr>
          <p:cNvPr id="17" name="Text 14"/>
          <p:cNvSpPr/>
          <p:nvPr/>
        </p:nvSpPr>
        <p:spPr>
          <a:xfrm>
            <a:off x="6189345" y="2578418"/>
            <a:ext cx="2186226" cy="201335"/>
          </a:xfrm>
          <a:prstGeom prst="rect">
            <a:avLst/>
          </a:prstGeom>
          <a:noFill/>
          <a:ln/>
        </p:spPr>
        <p:txBody>
          <a:bodyPr wrap="none" lIns="0" tIns="0" rIns="0" bIns="0" rtlCol="0" anchor="t"/>
          <a:lstStyle/>
          <a:p>
            <a:pPr algn="l" indent="0" marL="0">
              <a:lnSpc>
                <a:spcPts val="1550"/>
              </a:lnSpc>
              <a:buNone/>
            </a:pPr>
            <a:r>
              <a:rPr lang="en-US" sz="1250" dirty="0">
                <a:solidFill>
                  <a:srgbClr val="464646"/>
                </a:solidFill>
                <a:latin typeface="DM Sans Semi Bold" pitchFamily="34" charset="0"/>
                <a:ea typeface="DM Sans Semi Bold" pitchFamily="34" charset="-122"/>
                <a:cs typeface="DM Sans Semi Bold" pitchFamily="34" charset="-120"/>
              </a:rPr>
              <a:t>Technical Solution Delivered</a:t>
            </a:r>
            <a:endParaRPr lang="en-US" sz="1250" dirty="0"/>
          </a:p>
        </p:txBody>
      </p:sp>
      <p:sp>
        <p:nvSpPr>
          <p:cNvPr id="18" name="Text 15"/>
          <p:cNvSpPr/>
          <p:nvPr/>
        </p:nvSpPr>
        <p:spPr>
          <a:xfrm>
            <a:off x="6189345" y="2857024"/>
            <a:ext cx="2297192" cy="1854875"/>
          </a:xfrm>
          <a:prstGeom prst="rect">
            <a:avLst/>
          </a:prstGeom>
          <a:noFill/>
          <a:ln/>
        </p:spPr>
        <p:txBody>
          <a:bodyPr wrap="square" lIns="0" tIns="0" rIns="0" bIns="0" rtlCol="0" anchor="t"/>
          <a:lstStyle/>
          <a:p>
            <a:pPr algn="l" indent="0" marL="0">
              <a:lnSpc>
                <a:spcPts val="1600"/>
              </a:lnSpc>
              <a:buNone/>
            </a:pPr>
            <a:r>
              <a:rPr lang="en-US" sz="1000" dirty="0">
                <a:solidFill>
                  <a:srgbClr val="464646"/>
                </a:solidFill>
                <a:latin typeface="Inter Medium" pitchFamily="34" charset="0"/>
                <a:ea typeface="Inter Medium" pitchFamily="34" charset="-122"/>
                <a:cs typeface="Inter Medium" pitchFamily="34" charset="-120"/>
              </a:rPr>
              <a:t>Developed a Python-based extraction pipeline using advanced regex pattern matching to parse multi-line PDF entries, extract and associate date headers with employee clock records, standardize time formats, and map external employees to projects via contract codes.</a:t>
            </a:r>
            <a:endParaRPr lang="en-US" sz="1000" dirty="0"/>
          </a:p>
        </p:txBody>
      </p:sp>
      <p:sp>
        <p:nvSpPr>
          <p:cNvPr id="19" name="Shape 16"/>
          <p:cNvSpPr/>
          <p:nvPr/>
        </p:nvSpPr>
        <p:spPr>
          <a:xfrm>
            <a:off x="8759428" y="2434352"/>
            <a:ext cx="2631043" cy="2556629"/>
          </a:xfrm>
          <a:prstGeom prst="roundRect">
            <a:avLst>
              <a:gd name="adj" fmla="val 2861"/>
            </a:avLst>
          </a:prstGeom>
          <a:solidFill>
            <a:srgbClr val="FFFFFF"/>
          </a:solidFill>
          <a:ln w="15240">
            <a:solidFill>
              <a:srgbClr val="D8D4D4"/>
            </a:solidFill>
            <a:prstDash val="solid"/>
          </a:ln>
        </p:spPr>
      </p:sp>
      <p:sp>
        <p:nvSpPr>
          <p:cNvPr id="20" name="Shape 17"/>
          <p:cNvSpPr/>
          <p:nvPr/>
        </p:nvSpPr>
        <p:spPr>
          <a:xfrm>
            <a:off x="8744188" y="2434352"/>
            <a:ext cx="60960" cy="2556629"/>
          </a:xfrm>
          <a:prstGeom prst="roundRect">
            <a:avLst>
              <a:gd name="adj" fmla="val 31709"/>
            </a:avLst>
          </a:prstGeom>
          <a:solidFill>
            <a:srgbClr val="1C9770"/>
          </a:solidFill>
          <a:ln/>
        </p:spPr>
      </p:sp>
      <p:sp>
        <p:nvSpPr>
          <p:cNvPr id="21" name="Text 18"/>
          <p:cNvSpPr/>
          <p:nvPr/>
        </p:nvSpPr>
        <p:spPr>
          <a:xfrm>
            <a:off x="8949214" y="2578418"/>
            <a:ext cx="1610797" cy="201335"/>
          </a:xfrm>
          <a:prstGeom prst="rect">
            <a:avLst/>
          </a:prstGeom>
          <a:noFill/>
          <a:ln/>
        </p:spPr>
        <p:txBody>
          <a:bodyPr wrap="none" lIns="0" tIns="0" rIns="0" bIns="0" rtlCol="0" anchor="t"/>
          <a:lstStyle/>
          <a:p>
            <a:pPr algn="l" indent="0" marL="0">
              <a:lnSpc>
                <a:spcPts val="1550"/>
              </a:lnSpc>
              <a:buNone/>
            </a:pPr>
            <a:r>
              <a:rPr lang="en-US" sz="1250" dirty="0">
                <a:solidFill>
                  <a:srgbClr val="464646"/>
                </a:solidFill>
                <a:latin typeface="DM Sans Semi Bold" pitchFamily="34" charset="0"/>
                <a:ea typeface="DM Sans Semi Bold" pitchFamily="34" charset="-122"/>
                <a:cs typeface="DM Sans Semi Bold" pitchFamily="34" charset="-120"/>
              </a:rPr>
              <a:t>Measurable Results</a:t>
            </a:r>
            <a:endParaRPr lang="en-US" sz="1250" dirty="0"/>
          </a:p>
        </p:txBody>
      </p:sp>
      <p:sp>
        <p:nvSpPr>
          <p:cNvPr id="22" name="Text 19"/>
          <p:cNvSpPr/>
          <p:nvPr/>
        </p:nvSpPr>
        <p:spPr>
          <a:xfrm>
            <a:off x="8949214" y="2857024"/>
            <a:ext cx="2297192" cy="1236583"/>
          </a:xfrm>
          <a:prstGeom prst="rect">
            <a:avLst/>
          </a:prstGeom>
          <a:noFill/>
          <a:ln/>
        </p:spPr>
        <p:txBody>
          <a:bodyPr wrap="square" lIns="0" tIns="0" rIns="0" bIns="0" rtlCol="0" anchor="t"/>
          <a:lstStyle/>
          <a:p>
            <a:pPr algn="l" indent="0" marL="0">
              <a:lnSpc>
                <a:spcPts val="1600"/>
              </a:lnSpc>
              <a:buNone/>
            </a:pPr>
            <a:r>
              <a:rPr lang="en-US" sz="1000" dirty="0">
                <a:solidFill>
                  <a:srgbClr val="464646"/>
                </a:solidFill>
                <a:latin typeface="Inter Medium" pitchFamily="34" charset="0"/>
                <a:ea typeface="Inter Medium" pitchFamily="34" charset="-122"/>
                <a:cs typeface="Inter Medium" pitchFamily="34" charset="-120"/>
              </a:rPr>
              <a:t>Successfully merged </a:t>
            </a:r>
            <a:pPr algn="l" indent="0" marL="0">
              <a:lnSpc>
                <a:spcPts val="1600"/>
              </a:lnSpc>
              <a:buNone/>
            </a:pPr>
            <a:r>
              <a:rPr lang="en-US" sz="1000" b="1" dirty="0">
                <a:solidFill>
                  <a:srgbClr val="464646"/>
                </a:solidFill>
                <a:latin typeface="Inter Medium" pitchFamily="34" charset="0"/>
                <a:ea typeface="Inter Medium" pitchFamily="34" charset="-122"/>
                <a:cs typeface="Inter Medium" pitchFamily="34" charset="-120"/>
              </a:rPr>
              <a:t>1,142,146 records</a:t>
            </a:r>
            <a:pPr algn="l" indent="0" marL="0">
              <a:lnSpc>
                <a:spcPts val="1600"/>
              </a:lnSpc>
              <a:buNone/>
            </a:pPr>
            <a:r>
              <a:rPr lang="en-US" sz="1000" dirty="0">
                <a:solidFill>
                  <a:srgbClr val="464646"/>
                </a:solidFill>
                <a:latin typeface="Inter Medium" pitchFamily="34" charset="0"/>
                <a:ea typeface="Inter Medium" pitchFamily="34" charset="-122"/>
                <a:cs typeface="Inter Medium" pitchFamily="34" charset="-120"/>
              </a:rPr>
              <a:t> across </a:t>
            </a:r>
            <a:pPr algn="l" indent="0" marL="0">
              <a:lnSpc>
                <a:spcPts val="1600"/>
              </a:lnSpc>
              <a:buNone/>
            </a:pPr>
            <a:r>
              <a:rPr lang="en-US" sz="1000" b="1" dirty="0">
                <a:solidFill>
                  <a:srgbClr val="464646"/>
                </a:solidFill>
                <a:latin typeface="Inter Medium" pitchFamily="34" charset="0"/>
                <a:ea typeface="Inter Medium" pitchFamily="34" charset="-122"/>
                <a:cs typeface="Inter Medium" pitchFamily="34" charset="-120"/>
              </a:rPr>
              <a:t>5,133 unique employees</a:t>
            </a:r>
            <a:pPr algn="l" indent="0" marL="0">
              <a:lnSpc>
                <a:spcPts val="1600"/>
              </a:lnSpc>
              <a:buNone/>
            </a:pPr>
            <a:r>
              <a:rPr lang="en-US" sz="1000" dirty="0">
                <a:solidFill>
                  <a:srgbClr val="464646"/>
                </a:solidFill>
                <a:latin typeface="Inter Medium" pitchFamily="34" charset="0"/>
                <a:ea typeface="Inter Medium" pitchFamily="34" charset="-122"/>
                <a:cs typeface="Inter Medium" pitchFamily="34" charset="-120"/>
              </a:rPr>
              <a:t> with </a:t>
            </a:r>
            <a:pPr algn="l" indent="0" marL="0">
              <a:lnSpc>
                <a:spcPts val="1600"/>
              </a:lnSpc>
              <a:buNone/>
            </a:pPr>
            <a:r>
              <a:rPr lang="en-US" sz="1000" b="1" dirty="0">
                <a:solidFill>
                  <a:srgbClr val="464646"/>
                </a:solidFill>
                <a:latin typeface="Inter Medium" pitchFamily="34" charset="0"/>
                <a:ea typeface="Inter Medium" pitchFamily="34" charset="-122"/>
                <a:cs typeface="Inter Medium" pitchFamily="34" charset="-120"/>
              </a:rPr>
              <a:t>100% data capture</a:t>
            </a:r>
            <a:pPr algn="l" indent="0" marL="0">
              <a:lnSpc>
                <a:spcPts val="1600"/>
              </a:lnSpc>
              <a:buNone/>
            </a:pPr>
            <a:r>
              <a:rPr lang="en-US" sz="1000" dirty="0">
                <a:solidFill>
                  <a:srgbClr val="464646"/>
                </a:solidFill>
                <a:latin typeface="Inter Medium" pitchFamily="34" charset="0"/>
                <a:ea typeface="Inter Medium" pitchFamily="34" charset="-122"/>
                <a:cs typeface="Inter Medium" pitchFamily="34" charset="-120"/>
              </a:rPr>
              <a:t> from both systems—transforming fragmented data into actionable intelligence.</a:t>
            </a:r>
            <a:endParaRPr lang="en-US" sz="1000" dirty="0"/>
          </a:p>
        </p:txBody>
      </p:sp>
      <p:sp>
        <p:nvSpPr>
          <p:cNvPr id="23" name="Text 20"/>
          <p:cNvSpPr/>
          <p:nvPr/>
        </p:nvSpPr>
        <p:spPr>
          <a:xfrm>
            <a:off x="3239810" y="5184219"/>
            <a:ext cx="3029903" cy="241697"/>
          </a:xfrm>
          <a:prstGeom prst="rect">
            <a:avLst/>
          </a:prstGeom>
          <a:noFill/>
          <a:ln/>
        </p:spPr>
        <p:txBody>
          <a:bodyPr wrap="none" lIns="0" tIns="0" rIns="0" bIns="0" rtlCol="0" anchor="t"/>
          <a:lstStyle/>
          <a:p>
            <a:pPr algn="l" indent="0" marL="0">
              <a:lnSpc>
                <a:spcPts val="1900"/>
              </a:lnSpc>
              <a:buNone/>
            </a:pPr>
            <a:r>
              <a:rPr lang="en-US" sz="1500" dirty="0">
                <a:solidFill>
                  <a:srgbClr val="030303"/>
                </a:solidFill>
                <a:latin typeface="DM Sans Semi Bold" pitchFamily="34" charset="0"/>
                <a:ea typeface="DM Sans Semi Bold" pitchFamily="34" charset="-122"/>
                <a:cs typeface="DM Sans Semi Bold" pitchFamily="34" charset="-120"/>
              </a:rPr>
              <a:t>Data Quality Insights Discovered</a:t>
            </a:r>
            <a:endParaRPr lang="en-US" sz="1500" dirty="0"/>
          </a:p>
        </p:txBody>
      </p:sp>
      <p:sp>
        <p:nvSpPr>
          <p:cNvPr id="24" name="Shape 21"/>
          <p:cNvSpPr/>
          <p:nvPr/>
        </p:nvSpPr>
        <p:spPr>
          <a:xfrm>
            <a:off x="3239810" y="5619155"/>
            <a:ext cx="8150662" cy="2137053"/>
          </a:xfrm>
          <a:prstGeom prst="roundRect">
            <a:avLst>
              <a:gd name="adj" fmla="val 905"/>
            </a:avLst>
          </a:prstGeom>
          <a:noFill/>
          <a:ln w="7620">
            <a:solidFill>
              <a:srgbClr val="000000">
                <a:alpha val="8000"/>
              </a:srgbClr>
            </a:solidFill>
            <a:prstDash val="solid"/>
          </a:ln>
        </p:spPr>
      </p:sp>
      <p:sp>
        <p:nvSpPr>
          <p:cNvPr id="25" name="Shape 22"/>
          <p:cNvSpPr/>
          <p:nvPr/>
        </p:nvSpPr>
        <p:spPr>
          <a:xfrm>
            <a:off x="3247430" y="5626775"/>
            <a:ext cx="8135422" cy="375880"/>
          </a:xfrm>
          <a:prstGeom prst="rect">
            <a:avLst/>
          </a:prstGeom>
          <a:solidFill>
            <a:srgbClr val="FFFFFF">
              <a:alpha val="4000"/>
            </a:srgbClr>
          </a:solidFill>
          <a:ln/>
        </p:spPr>
      </p:sp>
      <p:sp>
        <p:nvSpPr>
          <p:cNvPr id="26" name="Text 23"/>
          <p:cNvSpPr/>
          <p:nvPr/>
        </p:nvSpPr>
        <p:spPr>
          <a:xfrm>
            <a:off x="3376374" y="5711666"/>
            <a:ext cx="2992636" cy="206097"/>
          </a:xfrm>
          <a:prstGeom prst="rect">
            <a:avLst/>
          </a:prstGeom>
          <a:noFill/>
          <a:ln/>
        </p:spPr>
        <p:txBody>
          <a:bodyPr wrap="none" lIns="0" tIns="0" rIns="0" bIns="0" rtlCol="0" anchor="t"/>
          <a:lstStyle/>
          <a:p>
            <a:pPr algn="l" indent="0" marL="0">
              <a:lnSpc>
                <a:spcPts val="1600"/>
              </a:lnSpc>
              <a:buNone/>
            </a:pPr>
            <a:r>
              <a:rPr lang="en-US" sz="1000" b="1" dirty="0">
                <a:solidFill>
                  <a:srgbClr val="464646"/>
                </a:solidFill>
                <a:latin typeface="Inter Medium" pitchFamily="34" charset="0"/>
                <a:ea typeface="Inter Medium" pitchFamily="34" charset="-122"/>
                <a:cs typeface="Inter Medium" pitchFamily="34" charset="-120"/>
              </a:rPr>
              <a:t>Issue Identified</a:t>
            </a:r>
            <a:endParaRPr lang="en-US" sz="1000" dirty="0"/>
          </a:p>
        </p:txBody>
      </p:sp>
      <p:sp>
        <p:nvSpPr>
          <p:cNvPr id="27" name="Text 24"/>
          <p:cNvSpPr/>
          <p:nvPr/>
        </p:nvSpPr>
        <p:spPr>
          <a:xfrm>
            <a:off x="6634282" y="5711666"/>
            <a:ext cx="2582108" cy="206097"/>
          </a:xfrm>
          <a:prstGeom prst="rect">
            <a:avLst/>
          </a:prstGeom>
          <a:noFill/>
          <a:ln/>
        </p:spPr>
        <p:txBody>
          <a:bodyPr wrap="none" lIns="0" tIns="0" rIns="0" bIns="0" rtlCol="0" anchor="t"/>
          <a:lstStyle/>
          <a:p>
            <a:pPr algn="l" indent="0" marL="0">
              <a:lnSpc>
                <a:spcPts val="1600"/>
              </a:lnSpc>
              <a:buNone/>
            </a:pPr>
            <a:r>
              <a:rPr lang="en-US" sz="1000" b="1" dirty="0">
                <a:solidFill>
                  <a:srgbClr val="464646"/>
                </a:solidFill>
                <a:latin typeface="Inter Medium" pitchFamily="34" charset="0"/>
                <a:ea typeface="Inter Medium" pitchFamily="34" charset="-122"/>
                <a:cs typeface="Inter Medium" pitchFamily="34" charset="-120"/>
              </a:rPr>
              <a:t>Impact</a:t>
            </a:r>
            <a:endParaRPr lang="en-US" sz="1000" dirty="0"/>
          </a:p>
        </p:txBody>
      </p:sp>
      <p:sp>
        <p:nvSpPr>
          <p:cNvPr id="28" name="Text 25"/>
          <p:cNvSpPr/>
          <p:nvPr/>
        </p:nvSpPr>
        <p:spPr>
          <a:xfrm>
            <a:off x="9481661" y="5711666"/>
            <a:ext cx="1772364" cy="206097"/>
          </a:xfrm>
          <a:prstGeom prst="rect">
            <a:avLst/>
          </a:prstGeom>
          <a:noFill/>
          <a:ln/>
        </p:spPr>
        <p:txBody>
          <a:bodyPr wrap="none" lIns="0" tIns="0" rIns="0" bIns="0" rtlCol="0" anchor="t"/>
          <a:lstStyle/>
          <a:p>
            <a:pPr algn="l" indent="0" marL="0">
              <a:lnSpc>
                <a:spcPts val="1600"/>
              </a:lnSpc>
              <a:buNone/>
            </a:pPr>
            <a:r>
              <a:rPr lang="en-US" sz="1000" b="1" dirty="0">
                <a:solidFill>
                  <a:srgbClr val="464646"/>
                </a:solidFill>
                <a:latin typeface="Inter Medium" pitchFamily="34" charset="0"/>
                <a:ea typeface="Inter Medium" pitchFamily="34" charset="-122"/>
                <a:cs typeface="Inter Medium" pitchFamily="34" charset="-120"/>
              </a:rPr>
              <a:t>Status</a:t>
            </a:r>
            <a:endParaRPr lang="en-US" sz="1000" dirty="0"/>
          </a:p>
        </p:txBody>
      </p:sp>
      <p:sp>
        <p:nvSpPr>
          <p:cNvPr id="29" name="Shape 26"/>
          <p:cNvSpPr/>
          <p:nvPr/>
        </p:nvSpPr>
        <p:spPr>
          <a:xfrm>
            <a:off x="3247430" y="6002655"/>
            <a:ext cx="8135422" cy="581978"/>
          </a:xfrm>
          <a:prstGeom prst="rect">
            <a:avLst/>
          </a:prstGeom>
          <a:solidFill>
            <a:srgbClr val="000000">
              <a:alpha val="4000"/>
            </a:srgbClr>
          </a:solidFill>
          <a:ln/>
        </p:spPr>
      </p:sp>
      <p:sp>
        <p:nvSpPr>
          <p:cNvPr id="30" name="Text 27"/>
          <p:cNvSpPr/>
          <p:nvPr/>
        </p:nvSpPr>
        <p:spPr>
          <a:xfrm>
            <a:off x="3376374" y="6087547"/>
            <a:ext cx="2992636" cy="206097"/>
          </a:xfrm>
          <a:prstGeom prst="rect">
            <a:avLst/>
          </a:prstGeom>
          <a:noFill/>
          <a:ln/>
        </p:spPr>
        <p:txBody>
          <a:bodyPr wrap="none" lIns="0" tIns="0" rIns="0" bIns="0" rtlCol="0" anchor="t"/>
          <a:lstStyle/>
          <a:p>
            <a:pPr algn="l" indent="0" marL="0">
              <a:lnSpc>
                <a:spcPts val="1600"/>
              </a:lnSpc>
              <a:buNone/>
            </a:pPr>
            <a:r>
              <a:rPr lang="en-US" sz="1000" dirty="0">
                <a:solidFill>
                  <a:srgbClr val="464646"/>
                </a:solidFill>
                <a:latin typeface="Inter Medium" pitchFamily="34" charset="0"/>
                <a:ea typeface="Inter Medium" pitchFamily="34" charset="-122"/>
                <a:cs typeface="Inter Medium" pitchFamily="34" charset="-120"/>
              </a:rPr>
              <a:t>Missing Discipline Tags</a:t>
            </a:r>
            <a:endParaRPr lang="en-US" sz="1000" dirty="0"/>
          </a:p>
        </p:txBody>
      </p:sp>
      <p:sp>
        <p:nvSpPr>
          <p:cNvPr id="31" name="Text 28"/>
          <p:cNvSpPr/>
          <p:nvPr/>
        </p:nvSpPr>
        <p:spPr>
          <a:xfrm>
            <a:off x="6634282" y="6087547"/>
            <a:ext cx="2582108" cy="412194"/>
          </a:xfrm>
          <a:prstGeom prst="rect">
            <a:avLst/>
          </a:prstGeom>
          <a:noFill/>
          <a:ln/>
        </p:spPr>
        <p:txBody>
          <a:bodyPr wrap="square" lIns="0" tIns="0" rIns="0" bIns="0" rtlCol="0" anchor="t"/>
          <a:lstStyle/>
          <a:p>
            <a:pPr algn="l" indent="0" marL="0">
              <a:lnSpc>
                <a:spcPts val="1600"/>
              </a:lnSpc>
              <a:buNone/>
            </a:pPr>
            <a:r>
              <a:rPr lang="en-US" sz="1000" dirty="0">
                <a:solidFill>
                  <a:srgbClr val="464646"/>
                </a:solidFill>
                <a:latin typeface="Inter Medium" pitchFamily="34" charset="0"/>
                <a:ea typeface="Inter Medium" pitchFamily="34" charset="-122"/>
                <a:cs typeface="Inter Medium" pitchFamily="34" charset="-120"/>
              </a:rPr>
              <a:t>External employees lack department categorization</a:t>
            </a:r>
            <a:endParaRPr lang="en-US" sz="1000" dirty="0"/>
          </a:p>
        </p:txBody>
      </p:sp>
      <p:sp>
        <p:nvSpPr>
          <p:cNvPr id="32" name="Text 29"/>
          <p:cNvSpPr/>
          <p:nvPr/>
        </p:nvSpPr>
        <p:spPr>
          <a:xfrm>
            <a:off x="9481661" y="6087547"/>
            <a:ext cx="1772364" cy="206097"/>
          </a:xfrm>
          <a:prstGeom prst="rect">
            <a:avLst/>
          </a:prstGeom>
          <a:noFill/>
          <a:ln/>
        </p:spPr>
        <p:txBody>
          <a:bodyPr wrap="none" lIns="0" tIns="0" rIns="0" bIns="0" rtlCol="0" anchor="t"/>
          <a:lstStyle/>
          <a:p>
            <a:pPr algn="l" indent="0" marL="0">
              <a:lnSpc>
                <a:spcPts val="1600"/>
              </a:lnSpc>
              <a:buNone/>
            </a:pPr>
            <a:r>
              <a:rPr lang="en-US" sz="1000" dirty="0">
                <a:solidFill>
                  <a:srgbClr val="464646"/>
                </a:solidFill>
                <a:latin typeface="Inter Medium" pitchFamily="34" charset="0"/>
                <a:ea typeface="Inter Medium" pitchFamily="34" charset="-122"/>
                <a:cs typeface="Inter Medium" pitchFamily="34" charset="-120"/>
              </a:rPr>
              <a:t>Analysis in progress</a:t>
            </a:r>
            <a:endParaRPr lang="en-US" sz="1000" dirty="0"/>
          </a:p>
        </p:txBody>
      </p:sp>
      <p:sp>
        <p:nvSpPr>
          <p:cNvPr id="33" name="Shape 30"/>
          <p:cNvSpPr/>
          <p:nvPr/>
        </p:nvSpPr>
        <p:spPr>
          <a:xfrm>
            <a:off x="3247430" y="6584633"/>
            <a:ext cx="8135422" cy="581978"/>
          </a:xfrm>
          <a:prstGeom prst="rect">
            <a:avLst/>
          </a:prstGeom>
          <a:solidFill>
            <a:srgbClr val="FFFFFF">
              <a:alpha val="4000"/>
            </a:srgbClr>
          </a:solidFill>
          <a:ln/>
        </p:spPr>
      </p:sp>
      <p:sp>
        <p:nvSpPr>
          <p:cNvPr id="34" name="Text 31"/>
          <p:cNvSpPr/>
          <p:nvPr/>
        </p:nvSpPr>
        <p:spPr>
          <a:xfrm>
            <a:off x="3376374" y="6669524"/>
            <a:ext cx="2992636" cy="206097"/>
          </a:xfrm>
          <a:prstGeom prst="rect">
            <a:avLst/>
          </a:prstGeom>
          <a:noFill/>
          <a:ln/>
        </p:spPr>
        <p:txBody>
          <a:bodyPr wrap="none" lIns="0" tIns="0" rIns="0" bIns="0" rtlCol="0" anchor="t"/>
          <a:lstStyle/>
          <a:p>
            <a:pPr algn="l" indent="0" marL="0">
              <a:lnSpc>
                <a:spcPts val="1600"/>
              </a:lnSpc>
              <a:buNone/>
            </a:pPr>
            <a:r>
              <a:rPr lang="en-US" sz="1000" dirty="0">
                <a:solidFill>
                  <a:srgbClr val="464646"/>
                </a:solidFill>
                <a:latin typeface="Inter Medium" pitchFamily="34" charset="0"/>
                <a:ea typeface="Inter Medium" pitchFamily="34" charset="-122"/>
                <a:cs typeface="Inter Medium" pitchFamily="34" charset="-120"/>
              </a:rPr>
              <a:t>Clocking System Variance</a:t>
            </a:r>
            <a:endParaRPr lang="en-US" sz="1000" dirty="0"/>
          </a:p>
        </p:txBody>
      </p:sp>
      <p:sp>
        <p:nvSpPr>
          <p:cNvPr id="35" name="Text 32"/>
          <p:cNvSpPr/>
          <p:nvPr/>
        </p:nvSpPr>
        <p:spPr>
          <a:xfrm>
            <a:off x="6634282" y="6669524"/>
            <a:ext cx="2582108" cy="412194"/>
          </a:xfrm>
          <a:prstGeom prst="rect">
            <a:avLst/>
          </a:prstGeom>
          <a:noFill/>
          <a:ln/>
        </p:spPr>
        <p:txBody>
          <a:bodyPr wrap="square" lIns="0" tIns="0" rIns="0" bIns="0" rtlCol="0" anchor="t"/>
          <a:lstStyle/>
          <a:p>
            <a:pPr algn="l" indent="0" marL="0">
              <a:lnSpc>
                <a:spcPts val="1600"/>
              </a:lnSpc>
              <a:buNone/>
            </a:pPr>
            <a:r>
              <a:rPr lang="en-US" sz="1000" dirty="0">
                <a:solidFill>
                  <a:srgbClr val="464646"/>
                </a:solidFill>
                <a:latin typeface="Inter Medium" pitchFamily="34" charset="0"/>
                <a:ea typeface="Inter Medium" pitchFamily="34" charset="-122"/>
                <a:cs typeface="Inter Medium" pitchFamily="34" charset="-120"/>
              </a:rPr>
              <a:t>Different rate structures between internal/external</a:t>
            </a:r>
            <a:endParaRPr lang="en-US" sz="1000" dirty="0"/>
          </a:p>
        </p:txBody>
      </p:sp>
      <p:sp>
        <p:nvSpPr>
          <p:cNvPr id="36" name="Text 33"/>
          <p:cNvSpPr/>
          <p:nvPr/>
        </p:nvSpPr>
        <p:spPr>
          <a:xfrm>
            <a:off x="9481661" y="6669524"/>
            <a:ext cx="1772364" cy="206097"/>
          </a:xfrm>
          <a:prstGeom prst="rect">
            <a:avLst/>
          </a:prstGeom>
          <a:noFill/>
          <a:ln/>
        </p:spPr>
        <p:txBody>
          <a:bodyPr wrap="none" lIns="0" tIns="0" rIns="0" bIns="0" rtlCol="0" anchor="t"/>
          <a:lstStyle/>
          <a:p>
            <a:pPr algn="l" indent="0" marL="0">
              <a:lnSpc>
                <a:spcPts val="1600"/>
              </a:lnSpc>
              <a:buNone/>
            </a:pPr>
            <a:r>
              <a:rPr lang="en-US" sz="1000" dirty="0">
                <a:solidFill>
                  <a:srgbClr val="464646"/>
                </a:solidFill>
                <a:latin typeface="Inter Medium" pitchFamily="34" charset="0"/>
                <a:ea typeface="Inter Medium" pitchFamily="34" charset="-122"/>
                <a:cs typeface="Inter Medium" pitchFamily="34" charset="-120"/>
              </a:rPr>
              <a:t>Validated against payroll</a:t>
            </a:r>
            <a:endParaRPr lang="en-US" sz="1000" dirty="0"/>
          </a:p>
        </p:txBody>
      </p:sp>
      <p:sp>
        <p:nvSpPr>
          <p:cNvPr id="37" name="Shape 34"/>
          <p:cNvSpPr/>
          <p:nvPr/>
        </p:nvSpPr>
        <p:spPr>
          <a:xfrm>
            <a:off x="3247430" y="7166610"/>
            <a:ext cx="8135422" cy="581978"/>
          </a:xfrm>
          <a:prstGeom prst="rect">
            <a:avLst/>
          </a:prstGeom>
          <a:solidFill>
            <a:srgbClr val="000000">
              <a:alpha val="4000"/>
            </a:srgbClr>
          </a:solidFill>
          <a:ln/>
        </p:spPr>
      </p:sp>
      <p:sp>
        <p:nvSpPr>
          <p:cNvPr id="38" name="Text 35"/>
          <p:cNvSpPr/>
          <p:nvPr/>
        </p:nvSpPr>
        <p:spPr>
          <a:xfrm>
            <a:off x="3376374" y="7251502"/>
            <a:ext cx="2992636" cy="206097"/>
          </a:xfrm>
          <a:prstGeom prst="rect">
            <a:avLst/>
          </a:prstGeom>
          <a:noFill/>
          <a:ln/>
        </p:spPr>
        <p:txBody>
          <a:bodyPr wrap="none" lIns="0" tIns="0" rIns="0" bIns="0" rtlCol="0" anchor="t"/>
          <a:lstStyle/>
          <a:p>
            <a:pPr algn="l" indent="0" marL="0">
              <a:lnSpc>
                <a:spcPts val="1600"/>
              </a:lnSpc>
              <a:buNone/>
            </a:pPr>
            <a:r>
              <a:rPr lang="en-US" sz="1000" dirty="0">
                <a:solidFill>
                  <a:srgbClr val="464646"/>
                </a:solidFill>
                <a:latin typeface="Inter Medium" pitchFamily="34" charset="0"/>
                <a:ea typeface="Inter Medium" pitchFamily="34" charset="-122"/>
                <a:cs typeface="Inter Medium" pitchFamily="34" charset="-120"/>
              </a:rPr>
              <a:t>Weekend Work Patterns</a:t>
            </a:r>
            <a:endParaRPr lang="en-US" sz="1000" dirty="0"/>
          </a:p>
        </p:txBody>
      </p:sp>
      <p:sp>
        <p:nvSpPr>
          <p:cNvPr id="39" name="Text 36"/>
          <p:cNvSpPr/>
          <p:nvPr/>
        </p:nvSpPr>
        <p:spPr>
          <a:xfrm>
            <a:off x="6634282" y="7251502"/>
            <a:ext cx="2582108" cy="412194"/>
          </a:xfrm>
          <a:prstGeom prst="rect">
            <a:avLst/>
          </a:prstGeom>
          <a:noFill/>
          <a:ln/>
        </p:spPr>
        <p:txBody>
          <a:bodyPr wrap="square" lIns="0" tIns="0" rIns="0" bIns="0" rtlCol="0" anchor="t"/>
          <a:lstStyle/>
          <a:p>
            <a:pPr algn="l" indent="0" marL="0">
              <a:lnSpc>
                <a:spcPts val="1600"/>
              </a:lnSpc>
              <a:buNone/>
            </a:pPr>
            <a:r>
              <a:rPr lang="en-US" sz="1000" dirty="0">
                <a:solidFill>
                  <a:srgbClr val="464646"/>
                </a:solidFill>
                <a:latin typeface="Inter Medium" pitchFamily="34" charset="0"/>
                <a:ea typeface="Inter Medium" pitchFamily="34" charset="-122"/>
                <a:cs typeface="Inter Medium" pitchFamily="34" charset="-120"/>
              </a:rPr>
              <a:t>Significant Sunday/holiday work (OT2 premium rates)</a:t>
            </a:r>
            <a:endParaRPr lang="en-US" sz="1000" dirty="0"/>
          </a:p>
        </p:txBody>
      </p:sp>
      <p:sp>
        <p:nvSpPr>
          <p:cNvPr id="40" name="Text 37"/>
          <p:cNvSpPr/>
          <p:nvPr/>
        </p:nvSpPr>
        <p:spPr>
          <a:xfrm>
            <a:off x="9481661" y="7251502"/>
            <a:ext cx="1772364" cy="206097"/>
          </a:xfrm>
          <a:prstGeom prst="rect">
            <a:avLst/>
          </a:prstGeom>
          <a:noFill/>
          <a:ln/>
        </p:spPr>
        <p:txBody>
          <a:bodyPr wrap="none" lIns="0" tIns="0" rIns="0" bIns="0" rtlCol="0" anchor="t"/>
          <a:lstStyle/>
          <a:p>
            <a:pPr algn="l" indent="0" marL="0">
              <a:lnSpc>
                <a:spcPts val="1600"/>
              </a:lnSpc>
              <a:buNone/>
            </a:pPr>
            <a:r>
              <a:rPr lang="en-US" sz="1000" dirty="0">
                <a:solidFill>
                  <a:srgbClr val="464646"/>
                </a:solidFill>
                <a:latin typeface="Inter Medium" pitchFamily="34" charset="0"/>
                <a:ea typeface="Inter Medium" pitchFamily="34" charset="-122"/>
                <a:cs typeface="Inter Medium" pitchFamily="34" charset="-120"/>
              </a:rPr>
              <a:t>Cost implications identified</a:t>
            </a:r>
            <a:endParaRPr 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3728442" y="311825"/>
            <a:ext cx="796171" cy="228243"/>
          </a:xfrm>
          <a:prstGeom prst="roundRect">
            <a:avLst>
              <a:gd name="adj" fmla="val 5963"/>
            </a:avLst>
          </a:prstGeom>
          <a:noFill/>
          <a:ln w="7620">
            <a:solidFill>
              <a:srgbClr val="1C9770"/>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04047" y="380524"/>
            <a:ext cx="90726" cy="90726"/>
          </a:xfrm>
          <a:prstGeom prst="rect">
            <a:avLst/>
          </a:prstGeom>
        </p:spPr>
      </p:pic>
      <p:sp>
        <p:nvSpPr>
          <p:cNvPr id="4" name="Text 1"/>
          <p:cNvSpPr/>
          <p:nvPr/>
        </p:nvSpPr>
        <p:spPr>
          <a:xfrm>
            <a:off x="3940135" y="353378"/>
            <a:ext cx="508873" cy="145137"/>
          </a:xfrm>
          <a:prstGeom prst="rect">
            <a:avLst/>
          </a:prstGeom>
          <a:noFill/>
          <a:ln/>
        </p:spPr>
        <p:txBody>
          <a:bodyPr wrap="none" lIns="0" tIns="0" rIns="0" bIns="0" rtlCol="0" anchor="t"/>
          <a:lstStyle/>
          <a:p>
            <a:pPr algn="l" indent="0" marL="0">
              <a:lnSpc>
                <a:spcPts val="1100"/>
              </a:lnSpc>
              <a:buNone/>
            </a:pPr>
            <a:r>
              <a:rPr lang="en-US" sz="700" dirty="0">
                <a:solidFill>
                  <a:srgbClr val="1C9770"/>
                </a:solidFill>
                <a:latin typeface="Inter Medium" pitchFamily="34" charset="0"/>
                <a:ea typeface="Inter Medium" pitchFamily="34" charset="-122"/>
                <a:cs typeface="Inter Medium" pitchFamily="34" charset="-120"/>
              </a:rPr>
              <a:t>CHAPTER 2</a:t>
            </a:r>
            <a:endParaRPr lang="en-US" sz="700" dirty="0"/>
          </a:p>
        </p:txBody>
      </p:sp>
      <p:sp>
        <p:nvSpPr>
          <p:cNvPr id="5" name="Text 2"/>
          <p:cNvSpPr/>
          <p:nvPr/>
        </p:nvSpPr>
        <p:spPr>
          <a:xfrm>
            <a:off x="3728442" y="585430"/>
            <a:ext cx="3454598" cy="354330"/>
          </a:xfrm>
          <a:prstGeom prst="rect">
            <a:avLst/>
          </a:prstGeom>
          <a:noFill/>
          <a:ln/>
        </p:spPr>
        <p:txBody>
          <a:bodyPr wrap="none" lIns="0" tIns="0" rIns="0" bIns="0" rtlCol="0" anchor="t"/>
          <a:lstStyle/>
          <a:p>
            <a:pPr algn="l"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Financial Impact Analysis</a:t>
            </a:r>
            <a:endParaRPr lang="en-US" sz="2200" dirty="0"/>
          </a:p>
        </p:txBody>
      </p:sp>
      <p:sp>
        <p:nvSpPr>
          <p:cNvPr id="6" name="Text 3"/>
          <p:cNvSpPr/>
          <p:nvPr/>
        </p:nvSpPr>
        <p:spPr>
          <a:xfrm>
            <a:off x="3728442" y="985123"/>
            <a:ext cx="1826776" cy="212646"/>
          </a:xfrm>
          <a:prstGeom prst="rect">
            <a:avLst/>
          </a:prstGeom>
          <a:noFill/>
          <a:ln/>
        </p:spPr>
        <p:txBody>
          <a:bodyPr wrap="none" lIns="0" tIns="0" rIns="0" bIns="0" rtlCol="0" anchor="t"/>
          <a:lstStyle/>
          <a:p>
            <a:pPr algn="l" indent="0" marL="0">
              <a:lnSpc>
                <a:spcPts val="1650"/>
              </a:lnSpc>
              <a:buNone/>
            </a:pPr>
            <a:r>
              <a:rPr lang="en-US" sz="1300" dirty="0">
                <a:solidFill>
                  <a:srgbClr val="030303"/>
                </a:solidFill>
                <a:latin typeface="DM Sans Semi Bold" pitchFamily="34" charset="0"/>
                <a:ea typeface="DM Sans Semi Bold" pitchFamily="34" charset="-122"/>
                <a:cs typeface="DM Sans Semi Bold" pitchFamily="34" charset="-120"/>
              </a:rPr>
              <a:t>Overall Cost Structure</a:t>
            </a:r>
            <a:endParaRPr lang="en-US" sz="1300" dirty="0"/>
          </a:p>
        </p:txBody>
      </p:sp>
      <p:sp>
        <p:nvSpPr>
          <p:cNvPr id="7" name="Text 4"/>
          <p:cNvSpPr/>
          <p:nvPr/>
        </p:nvSpPr>
        <p:spPr>
          <a:xfrm>
            <a:off x="3728442" y="1367790"/>
            <a:ext cx="7173397" cy="362903"/>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Total labour investment for October 2024 reached </a:t>
            </a:r>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R188.6 million</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with overtime premium representing a concerning proportion of total costs:</a:t>
            </a:r>
            <a:endParaRPr lang="en-US" sz="850" dirty="0"/>
          </a:p>
        </p:txBody>
      </p:sp>
      <p:pic>
        <p:nvPicPr>
          <p:cNvPr id="8" name="Image 1" descr="preencoded.png">    </p:cNvPr>
          <p:cNvPicPr>
            <a:picLocks noChangeAspect="1"/>
          </p:cNvPicPr>
          <p:nvPr/>
        </p:nvPicPr>
        <p:blipFill>
          <a:blip r:embed="rId3"/>
          <a:stretch>
            <a:fillRect/>
          </a:stretch>
        </p:blipFill>
        <p:spPr>
          <a:xfrm>
            <a:off x="3728442" y="1858208"/>
            <a:ext cx="7173397" cy="3873103"/>
          </a:xfrm>
          <a:prstGeom prst="rect">
            <a:avLst/>
          </a:prstGeom>
        </p:spPr>
      </p:pic>
      <p:sp>
        <p:nvSpPr>
          <p:cNvPr id="9" name="Shape 5"/>
          <p:cNvSpPr/>
          <p:nvPr/>
        </p:nvSpPr>
        <p:spPr>
          <a:xfrm>
            <a:off x="5150406" y="5761792"/>
            <a:ext cx="113348" cy="113348"/>
          </a:xfrm>
          <a:prstGeom prst="roundRect">
            <a:avLst>
              <a:gd name="adj" fmla="val 16134"/>
            </a:avLst>
          </a:prstGeom>
          <a:solidFill>
            <a:srgbClr val="0C4130"/>
          </a:solidFill>
          <a:ln/>
        </p:spPr>
      </p:sp>
      <p:sp>
        <p:nvSpPr>
          <p:cNvPr id="10" name="Text 6"/>
          <p:cNvSpPr/>
          <p:nvPr/>
        </p:nvSpPr>
        <p:spPr>
          <a:xfrm>
            <a:off x="5324713" y="5761792"/>
            <a:ext cx="693182" cy="113467"/>
          </a:xfrm>
          <a:prstGeom prst="rect">
            <a:avLst/>
          </a:prstGeom>
          <a:noFill/>
          <a:ln/>
        </p:spPr>
        <p:txBody>
          <a:bodyPr wrap="none" lIns="0" tIns="0" rIns="0" bIns="0" rtlCol="0" anchor="t"/>
          <a:lstStyle/>
          <a:p>
            <a:pPr algn="l" indent="0" marL="0">
              <a:lnSpc>
                <a:spcPts val="850"/>
              </a:lnSpc>
              <a:buNone/>
            </a:pPr>
            <a:r>
              <a:rPr lang="en-US" sz="850" dirty="0">
                <a:solidFill>
                  <a:srgbClr val="464646"/>
                </a:solidFill>
                <a:latin typeface="Inter Medium" pitchFamily="34" charset="0"/>
                <a:ea typeface="Inter Medium" pitchFamily="34" charset="-122"/>
                <a:cs typeface="Inter Medium" pitchFamily="34" charset="-120"/>
              </a:rPr>
              <a:t>Normal Time</a:t>
            </a:r>
            <a:endParaRPr lang="en-US" sz="850" dirty="0"/>
          </a:p>
        </p:txBody>
      </p:sp>
      <p:sp>
        <p:nvSpPr>
          <p:cNvPr id="11" name="Shape 7"/>
          <p:cNvSpPr/>
          <p:nvPr/>
        </p:nvSpPr>
        <p:spPr>
          <a:xfrm>
            <a:off x="6600944" y="5761792"/>
            <a:ext cx="113348" cy="113348"/>
          </a:xfrm>
          <a:prstGeom prst="roundRect">
            <a:avLst>
              <a:gd name="adj" fmla="val 16134"/>
            </a:avLst>
          </a:prstGeom>
          <a:solidFill>
            <a:srgbClr val="1D9E75"/>
          </a:solidFill>
          <a:ln/>
        </p:spPr>
      </p:sp>
      <p:sp>
        <p:nvSpPr>
          <p:cNvPr id="12" name="Text 8"/>
          <p:cNvSpPr/>
          <p:nvPr/>
        </p:nvSpPr>
        <p:spPr>
          <a:xfrm>
            <a:off x="6775252" y="5761792"/>
            <a:ext cx="1253966" cy="113467"/>
          </a:xfrm>
          <a:prstGeom prst="rect">
            <a:avLst/>
          </a:prstGeom>
          <a:noFill/>
          <a:ln/>
        </p:spPr>
        <p:txBody>
          <a:bodyPr wrap="none" lIns="0" tIns="0" rIns="0" bIns="0" rtlCol="0" anchor="t"/>
          <a:lstStyle/>
          <a:p>
            <a:pPr algn="l" indent="0" marL="0">
              <a:lnSpc>
                <a:spcPts val="850"/>
              </a:lnSpc>
              <a:buNone/>
            </a:pPr>
            <a:r>
              <a:rPr lang="en-US" sz="850" dirty="0">
                <a:solidFill>
                  <a:srgbClr val="464646"/>
                </a:solidFill>
                <a:latin typeface="Inter Medium" pitchFamily="34" charset="0"/>
                <a:ea typeface="Inter Medium" pitchFamily="34" charset="-122"/>
                <a:cs typeface="Inter Medium" pitchFamily="34" charset="-120"/>
              </a:rPr>
              <a:t>OT1 Weekday/Saturday</a:t>
            </a:r>
            <a:endParaRPr lang="en-US" sz="850" dirty="0"/>
          </a:p>
        </p:txBody>
      </p:sp>
      <p:sp>
        <p:nvSpPr>
          <p:cNvPr id="13" name="Shape 9"/>
          <p:cNvSpPr/>
          <p:nvPr/>
        </p:nvSpPr>
        <p:spPr>
          <a:xfrm>
            <a:off x="8612267" y="5761792"/>
            <a:ext cx="113348" cy="113348"/>
          </a:xfrm>
          <a:prstGeom prst="roundRect">
            <a:avLst>
              <a:gd name="adj" fmla="val 16134"/>
            </a:avLst>
          </a:prstGeom>
          <a:solidFill>
            <a:srgbClr val="4CDEAF"/>
          </a:solidFill>
          <a:ln/>
        </p:spPr>
      </p:sp>
      <p:sp>
        <p:nvSpPr>
          <p:cNvPr id="14" name="Text 10"/>
          <p:cNvSpPr/>
          <p:nvPr/>
        </p:nvSpPr>
        <p:spPr>
          <a:xfrm>
            <a:off x="8786574" y="5761792"/>
            <a:ext cx="1108353" cy="113467"/>
          </a:xfrm>
          <a:prstGeom prst="rect">
            <a:avLst/>
          </a:prstGeom>
          <a:noFill/>
          <a:ln/>
        </p:spPr>
        <p:txBody>
          <a:bodyPr wrap="none" lIns="0" tIns="0" rIns="0" bIns="0" rtlCol="0" anchor="t"/>
          <a:lstStyle/>
          <a:p>
            <a:pPr algn="l" indent="0" marL="0">
              <a:lnSpc>
                <a:spcPts val="850"/>
              </a:lnSpc>
              <a:buNone/>
            </a:pPr>
            <a:r>
              <a:rPr lang="en-US" sz="850" dirty="0">
                <a:solidFill>
                  <a:srgbClr val="464646"/>
                </a:solidFill>
                <a:latin typeface="Inter Medium" pitchFamily="34" charset="0"/>
                <a:ea typeface="Inter Medium" pitchFamily="34" charset="-122"/>
                <a:cs typeface="Inter Medium" pitchFamily="34" charset="-120"/>
              </a:rPr>
              <a:t>OT2 Sunday/Holiday</a:t>
            </a:r>
            <a:endParaRPr lang="en-US" sz="850" dirty="0"/>
          </a:p>
        </p:txBody>
      </p:sp>
      <p:sp>
        <p:nvSpPr>
          <p:cNvPr id="15" name="Shape 11"/>
          <p:cNvSpPr/>
          <p:nvPr/>
        </p:nvSpPr>
        <p:spPr>
          <a:xfrm>
            <a:off x="3728442" y="6002774"/>
            <a:ext cx="7173397" cy="844748"/>
          </a:xfrm>
          <a:prstGeom prst="roundRect">
            <a:avLst>
              <a:gd name="adj" fmla="val 2014"/>
            </a:avLst>
          </a:prstGeom>
          <a:solidFill>
            <a:srgbClr val="BEF3E2"/>
          </a:solidFill>
          <a:ln/>
        </p:spPr>
      </p:sp>
      <p:pic>
        <p:nvPicPr>
          <p:cNvPr id="16" name="Image 2" descr="preencoded.png">    </p:cNvPr>
          <p:cNvPicPr>
            <a:picLocks noChangeAspect="1"/>
          </p:cNvPicPr>
          <p:nvPr/>
        </p:nvPicPr>
        <p:blipFill>
          <a:blip r:embed="rId4"/>
          <a:stretch>
            <a:fillRect/>
          </a:stretch>
        </p:blipFill>
        <p:spPr>
          <a:xfrm>
            <a:off x="3841790" y="6167199"/>
            <a:ext cx="141684" cy="113348"/>
          </a:xfrm>
          <a:prstGeom prst="rect">
            <a:avLst/>
          </a:prstGeom>
        </p:spPr>
      </p:pic>
      <p:sp>
        <p:nvSpPr>
          <p:cNvPr id="17" name="Text 12"/>
          <p:cNvSpPr/>
          <p:nvPr/>
        </p:nvSpPr>
        <p:spPr>
          <a:xfrm>
            <a:off x="4096822" y="6144458"/>
            <a:ext cx="6691670" cy="544354"/>
          </a:xfrm>
          <a:prstGeom prst="rect">
            <a:avLst/>
          </a:prstGeom>
          <a:noFill/>
          <a:ln/>
        </p:spPr>
        <p:txBody>
          <a:bodyPr wrap="square" lIns="0" tIns="0" rIns="0" bIns="0" rtlCol="0" anchor="t"/>
          <a:lstStyle/>
          <a:p>
            <a:pPr algn="l" indent="0" marL="0">
              <a:lnSpc>
                <a:spcPts val="1400"/>
              </a:lnSpc>
              <a:buNone/>
            </a:pPr>
            <a:r>
              <a:rPr lang="en-US" sz="850" b="1" dirty="0">
                <a:solidFill>
                  <a:srgbClr val="000000"/>
                </a:solidFill>
                <a:latin typeface="Inter Medium" pitchFamily="34" charset="0"/>
                <a:ea typeface="Inter Medium" pitchFamily="34" charset="-122"/>
                <a:cs typeface="Inter Medium" pitchFamily="34" charset="-120"/>
              </a:rPr>
              <a:t>Industry Context:</a:t>
            </a:r>
            <a:pPr algn="l" indent="0" marL="0">
              <a:lnSpc>
                <a:spcPts val="1400"/>
              </a:lnSpc>
              <a:buNone/>
            </a:pPr>
            <a:r>
              <a:rPr lang="en-US" sz="850" dirty="0">
                <a:solidFill>
                  <a:srgbClr val="000000"/>
                </a:solidFill>
                <a:latin typeface="Inter Medium" pitchFamily="34" charset="0"/>
                <a:ea typeface="Inter Medium" pitchFamily="34" charset="-122"/>
                <a:cs typeface="Inter Medium" pitchFamily="34" charset="-120"/>
              </a:rPr>
              <a:t> Construction sector benchmarks suggest overtime should represent 10-15% of labour costs. At 19.3%, Stefanutti Stocks operates 29% above the upper benchmark, representing approximately </a:t>
            </a:r>
            <a:pPr algn="l" indent="0" marL="0">
              <a:lnSpc>
                <a:spcPts val="1400"/>
              </a:lnSpc>
              <a:buNone/>
            </a:pPr>
            <a:r>
              <a:rPr lang="en-US" sz="850" b="1" dirty="0">
                <a:solidFill>
                  <a:srgbClr val="1C9770"/>
                </a:solidFill>
                <a:latin typeface="Inter Medium" pitchFamily="34" charset="0"/>
                <a:ea typeface="Inter Medium" pitchFamily="34" charset="-122"/>
                <a:cs typeface="Inter Medium" pitchFamily="34" charset="-120"/>
              </a:rPr>
              <a:t>R8.1M in potential monthly optimization opportunity</a:t>
            </a:r>
            <a:pPr algn="l" indent="0" marL="0">
              <a:lnSpc>
                <a:spcPts val="1400"/>
              </a:lnSpc>
              <a:buNone/>
            </a:pPr>
            <a:r>
              <a:rPr lang="en-US" sz="850" dirty="0">
                <a:solidFill>
                  <a:srgbClr val="000000"/>
                </a:solidFill>
                <a:latin typeface="Inter Medium" pitchFamily="34" charset="0"/>
                <a:ea typeface="Inter Medium" pitchFamily="34" charset="-122"/>
                <a:cs typeface="Inter Medium" pitchFamily="34" charset="-120"/>
              </a:rPr>
              <a:t>.</a:t>
            </a:r>
            <a:endParaRPr lang="en-US" sz="850" dirty="0"/>
          </a:p>
        </p:txBody>
      </p:sp>
      <p:sp>
        <p:nvSpPr>
          <p:cNvPr id="18" name="Text 13"/>
          <p:cNvSpPr/>
          <p:nvPr/>
        </p:nvSpPr>
        <p:spPr>
          <a:xfrm>
            <a:off x="3728442" y="7017544"/>
            <a:ext cx="2126456" cy="212646"/>
          </a:xfrm>
          <a:prstGeom prst="rect">
            <a:avLst/>
          </a:prstGeom>
          <a:noFill/>
          <a:ln/>
        </p:spPr>
        <p:txBody>
          <a:bodyPr wrap="none" lIns="0" tIns="0" rIns="0" bIns="0" rtlCol="0" anchor="t"/>
          <a:lstStyle/>
          <a:p>
            <a:pPr algn="l" indent="0" marL="0">
              <a:lnSpc>
                <a:spcPts val="1650"/>
              </a:lnSpc>
              <a:buNone/>
            </a:pPr>
            <a:r>
              <a:rPr lang="en-US" sz="1300" dirty="0">
                <a:solidFill>
                  <a:srgbClr val="030303"/>
                </a:solidFill>
                <a:latin typeface="DM Sans Semi Bold" pitchFamily="34" charset="0"/>
                <a:ea typeface="DM Sans Semi Bold" pitchFamily="34" charset="-122"/>
                <a:cs typeface="DM Sans Semi Bold" pitchFamily="34" charset="-120"/>
              </a:rPr>
              <a:t>Regional Cost Distribution</a:t>
            </a:r>
            <a:endParaRPr lang="en-US" sz="1300" dirty="0"/>
          </a:p>
        </p:txBody>
      </p:sp>
      <p:sp>
        <p:nvSpPr>
          <p:cNvPr id="19" name="Text 14"/>
          <p:cNvSpPr/>
          <p:nvPr/>
        </p:nvSpPr>
        <p:spPr>
          <a:xfrm>
            <a:off x="3728442" y="7400211"/>
            <a:ext cx="7173397"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Overtime distribution varies significantly across regions, revealing concentration in specific geographic areas:</a:t>
            </a:r>
            <a:endParaRPr lang="en-US" sz="850" dirty="0"/>
          </a:p>
        </p:txBody>
      </p:sp>
      <p:pic>
        <p:nvPicPr>
          <p:cNvPr id="20" name="Image 3" descr="preencoded.png">    </p:cNvPr>
          <p:cNvPicPr>
            <a:picLocks noChangeAspect="1"/>
          </p:cNvPicPr>
          <p:nvPr/>
        </p:nvPicPr>
        <p:blipFill>
          <a:blip r:embed="rId5"/>
          <a:stretch>
            <a:fillRect/>
          </a:stretch>
        </p:blipFill>
        <p:spPr>
          <a:xfrm>
            <a:off x="3728442" y="7709178"/>
            <a:ext cx="7173397" cy="3676769"/>
          </a:xfrm>
          <a:prstGeom prst="rect">
            <a:avLst/>
          </a:prstGeom>
        </p:spPr>
      </p:pic>
      <p:sp>
        <p:nvSpPr>
          <p:cNvPr id="21" name="Shape 15"/>
          <p:cNvSpPr/>
          <p:nvPr/>
        </p:nvSpPr>
        <p:spPr>
          <a:xfrm>
            <a:off x="5883950" y="11385947"/>
            <a:ext cx="113348" cy="113348"/>
          </a:xfrm>
          <a:prstGeom prst="roundRect">
            <a:avLst>
              <a:gd name="adj" fmla="val 16134"/>
            </a:avLst>
          </a:prstGeom>
          <a:solidFill>
            <a:srgbClr val="0C4130"/>
          </a:solidFill>
          <a:ln/>
        </p:spPr>
      </p:sp>
      <p:sp>
        <p:nvSpPr>
          <p:cNvPr id="22" name="Text 16"/>
          <p:cNvSpPr/>
          <p:nvPr/>
        </p:nvSpPr>
        <p:spPr>
          <a:xfrm>
            <a:off x="6058257" y="11385947"/>
            <a:ext cx="1180624" cy="113467"/>
          </a:xfrm>
          <a:prstGeom prst="rect">
            <a:avLst/>
          </a:prstGeom>
          <a:noFill/>
          <a:ln/>
        </p:spPr>
        <p:txBody>
          <a:bodyPr wrap="none" lIns="0" tIns="0" rIns="0" bIns="0" rtlCol="0" anchor="t"/>
          <a:lstStyle/>
          <a:p>
            <a:pPr algn="l" indent="0" marL="0">
              <a:lnSpc>
                <a:spcPts val="850"/>
              </a:lnSpc>
              <a:buNone/>
            </a:pPr>
            <a:r>
              <a:rPr lang="en-US" sz="850" dirty="0">
                <a:solidFill>
                  <a:srgbClr val="464646"/>
                </a:solidFill>
                <a:latin typeface="Inter Medium" pitchFamily="34" charset="0"/>
                <a:ea typeface="Inter Medium" pitchFamily="34" charset="-122"/>
                <a:cs typeface="Inter Medium" pitchFamily="34" charset="-120"/>
              </a:rPr>
              <a:t>Total Cost (R Millions)</a:t>
            </a:r>
            <a:endParaRPr lang="en-US" sz="850" dirty="0"/>
          </a:p>
        </p:txBody>
      </p:sp>
      <p:sp>
        <p:nvSpPr>
          <p:cNvPr id="23" name="Shape 17"/>
          <p:cNvSpPr/>
          <p:nvPr/>
        </p:nvSpPr>
        <p:spPr>
          <a:xfrm>
            <a:off x="7391281" y="11385947"/>
            <a:ext cx="113348" cy="113348"/>
          </a:xfrm>
          <a:prstGeom prst="roundRect">
            <a:avLst>
              <a:gd name="adj" fmla="val 16134"/>
            </a:avLst>
          </a:prstGeom>
          <a:solidFill>
            <a:srgbClr val="157255"/>
          </a:solidFill>
          <a:ln/>
        </p:spPr>
      </p:sp>
      <p:sp>
        <p:nvSpPr>
          <p:cNvPr id="24" name="Text 18"/>
          <p:cNvSpPr/>
          <p:nvPr/>
        </p:nvSpPr>
        <p:spPr>
          <a:xfrm>
            <a:off x="7565588" y="11385947"/>
            <a:ext cx="808434" cy="113467"/>
          </a:xfrm>
          <a:prstGeom prst="rect">
            <a:avLst/>
          </a:prstGeom>
          <a:noFill/>
          <a:ln/>
        </p:spPr>
        <p:txBody>
          <a:bodyPr wrap="none" lIns="0" tIns="0" rIns="0" bIns="0" rtlCol="0" anchor="t"/>
          <a:lstStyle/>
          <a:p>
            <a:pPr algn="l" indent="0" marL="0">
              <a:lnSpc>
                <a:spcPts val="850"/>
              </a:lnSpc>
              <a:buNone/>
            </a:pPr>
            <a:r>
              <a:rPr lang="en-US" sz="850" dirty="0">
                <a:solidFill>
                  <a:srgbClr val="464646"/>
                </a:solidFill>
                <a:latin typeface="Inter Medium" pitchFamily="34" charset="0"/>
                <a:ea typeface="Inter Medium" pitchFamily="34" charset="-122"/>
                <a:cs typeface="Inter Medium" pitchFamily="34" charset="-120"/>
              </a:rPr>
              <a:t>OT Percentage</a:t>
            </a:r>
            <a:endParaRPr lang="en-US" sz="850" dirty="0"/>
          </a:p>
        </p:txBody>
      </p:sp>
      <p:sp>
        <p:nvSpPr>
          <p:cNvPr id="25" name="Text 19"/>
          <p:cNvSpPr/>
          <p:nvPr/>
        </p:nvSpPr>
        <p:spPr>
          <a:xfrm>
            <a:off x="3728442" y="11853743"/>
            <a:ext cx="7173397" cy="544354"/>
          </a:xfrm>
          <a:prstGeom prst="rect">
            <a:avLst/>
          </a:prstGeom>
          <a:noFill/>
          <a:ln/>
        </p:spPr>
        <p:txBody>
          <a:bodyPr wrap="square" lIns="0" tIns="0" rIns="0" bIns="0" rtlCol="0" anchor="t"/>
          <a:lstStyle/>
          <a:p>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Critical Insight:</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Inland region drives 60.7% of total costs and exhibits the highest overtime percentage (19.6%)—63% higher than the Africa region baseline. This concentration suggests region-specific operational challenges centered around Roads &amp; Earthworks contracts, which are timeline-sensitive, weather-dependent, and equipment-intensive.</a:t>
            </a:r>
            <a:endParaRPr lang="en-US" sz="850" dirty="0"/>
          </a:p>
        </p:txBody>
      </p:sp>
      <p:sp>
        <p:nvSpPr>
          <p:cNvPr id="26" name="Text 20"/>
          <p:cNvSpPr/>
          <p:nvPr/>
        </p:nvSpPr>
        <p:spPr>
          <a:xfrm>
            <a:off x="3728442" y="12568118"/>
            <a:ext cx="2529126" cy="212646"/>
          </a:xfrm>
          <a:prstGeom prst="rect">
            <a:avLst/>
          </a:prstGeom>
          <a:noFill/>
          <a:ln/>
        </p:spPr>
        <p:txBody>
          <a:bodyPr wrap="none" lIns="0" tIns="0" rIns="0" bIns="0" rtlCol="0" anchor="t"/>
          <a:lstStyle/>
          <a:p>
            <a:pPr algn="l" indent="0" marL="0">
              <a:lnSpc>
                <a:spcPts val="1650"/>
              </a:lnSpc>
              <a:buNone/>
            </a:pPr>
            <a:r>
              <a:rPr lang="en-US" sz="1300" dirty="0">
                <a:solidFill>
                  <a:srgbClr val="030303"/>
                </a:solidFill>
                <a:latin typeface="DM Sans Semi Bold" pitchFamily="34" charset="0"/>
                <a:ea typeface="DM Sans Semi Bold" pitchFamily="34" charset="-122"/>
                <a:cs typeface="DM Sans Semi Bold" pitchFamily="34" charset="-120"/>
              </a:rPr>
              <a:t>Project-Level Risk Assessment</a:t>
            </a:r>
            <a:endParaRPr lang="en-US" sz="1300" dirty="0"/>
          </a:p>
        </p:txBody>
      </p:sp>
      <p:sp>
        <p:nvSpPr>
          <p:cNvPr id="27" name="Shape 21"/>
          <p:cNvSpPr/>
          <p:nvPr/>
        </p:nvSpPr>
        <p:spPr>
          <a:xfrm>
            <a:off x="3728442" y="12950785"/>
            <a:ext cx="7173397" cy="2374106"/>
          </a:xfrm>
          <a:prstGeom prst="roundRect">
            <a:avLst>
              <a:gd name="adj" fmla="val 717"/>
            </a:avLst>
          </a:prstGeom>
          <a:noFill/>
          <a:ln w="7620">
            <a:solidFill>
              <a:srgbClr val="000000">
                <a:alpha val="8000"/>
              </a:srgbClr>
            </a:solidFill>
            <a:prstDash val="solid"/>
          </a:ln>
        </p:spPr>
      </p:sp>
      <p:sp>
        <p:nvSpPr>
          <p:cNvPr id="28" name="Shape 22"/>
          <p:cNvSpPr/>
          <p:nvPr/>
        </p:nvSpPr>
        <p:spPr>
          <a:xfrm>
            <a:off x="3736062" y="12958405"/>
            <a:ext cx="7158157" cy="332661"/>
          </a:xfrm>
          <a:prstGeom prst="rect">
            <a:avLst/>
          </a:prstGeom>
          <a:solidFill>
            <a:srgbClr val="FFFFFF">
              <a:alpha val="4000"/>
            </a:srgbClr>
          </a:solidFill>
          <a:ln/>
        </p:spPr>
      </p:sp>
      <p:sp>
        <p:nvSpPr>
          <p:cNvPr id="29" name="Text 23"/>
          <p:cNvSpPr/>
          <p:nvPr/>
        </p:nvSpPr>
        <p:spPr>
          <a:xfrm>
            <a:off x="3849529" y="13034010"/>
            <a:ext cx="1201103" cy="181451"/>
          </a:xfrm>
          <a:prstGeom prst="rect">
            <a:avLst/>
          </a:prstGeom>
          <a:noFill/>
          <a:ln/>
        </p:spPr>
        <p:txBody>
          <a:bodyPr wrap="none" lIns="0" tIns="0" rIns="0" bIns="0" rtlCol="0" anchor="t"/>
          <a:lstStyle/>
          <a:p>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Contract</a:t>
            </a:r>
            <a:endParaRPr lang="en-US" sz="850" dirty="0"/>
          </a:p>
        </p:txBody>
      </p:sp>
      <p:sp>
        <p:nvSpPr>
          <p:cNvPr id="30" name="Text 24"/>
          <p:cNvSpPr/>
          <p:nvPr/>
        </p:nvSpPr>
        <p:spPr>
          <a:xfrm>
            <a:off x="5284946" y="13034010"/>
            <a:ext cx="839391" cy="181451"/>
          </a:xfrm>
          <a:prstGeom prst="rect">
            <a:avLst/>
          </a:prstGeom>
          <a:noFill/>
          <a:ln/>
        </p:spPr>
        <p:txBody>
          <a:bodyPr wrap="none" lIns="0" tIns="0" rIns="0" bIns="0" rtlCol="0" anchor="t"/>
          <a:lstStyle/>
          <a:p>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Region</a:t>
            </a:r>
            <a:endParaRPr lang="en-US" sz="850" dirty="0"/>
          </a:p>
        </p:txBody>
      </p:sp>
      <p:sp>
        <p:nvSpPr>
          <p:cNvPr id="31" name="Text 25"/>
          <p:cNvSpPr/>
          <p:nvPr/>
        </p:nvSpPr>
        <p:spPr>
          <a:xfrm>
            <a:off x="6358652" y="13034010"/>
            <a:ext cx="1555194" cy="181451"/>
          </a:xfrm>
          <a:prstGeom prst="rect">
            <a:avLst/>
          </a:prstGeom>
          <a:noFill/>
          <a:ln/>
        </p:spPr>
        <p:txBody>
          <a:bodyPr wrap="none" lIns="0" tIns="0" rIns="0" bIns="0" rtlCol="0" anchor="t"/>
          <a:lstStyle/>
          <a:p>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Discipline</a:t>
            </a:r>
            <a:endParaRPr lang="en-US" sz="850" dirty="0"/>
          </a:p>
        </p:txBody>
      </p:sp>
      <p:sp>
        <p:nvSpPr>
          <p:cNvPr id="32" name="Text 26"/>
          <p:cNvSpPr/>
          <p:nvPr/>
        </p:nvSpPr>
        <p:spPr>
          <a:xfrm>
            <a:off x="8148161" y="13034010"/>
            <a:ext cx="839391" cy="181451"/>
          </a:xfrm>
          <a:prstGeom prst="rect">
            <a:avLst/>
          </a:prstGeom>
          <a:noFill/>
          <a:ln/>
        </p:spPr>
        <p:txBody>
          <a:bodyPr wrap="none" lIns="0" tIns="0" rIns="0" bIns="0" rtlCol="0" anchor="t"/>
          <a:lstStyle/>
          <a:p>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Total Cost</a:t>
            </a:r>
            <a:endParaRPr lang="en-US" sz="850" dirty="0"/>
          </a:p>
        </p:txBody>
      </p:sp>
      <p:sp>
        <p:nvSpPr>
          <p:cNvPr id="33" name="Text 27"/>
          <p:cNvSpPr/>
          <p:nvPr/>
        </p:nvSpPr>
        <p:spPr>
          <a:xfrm>
            <a:off x="9221867" y="13034010"/>
            <a:ext cx="839391" cy="181451"/>
          </a:xfrm>
          <a:prstGeom prst="rect">
            <a:avLst/>
          </a:prstGeom>
          <a:noFill/>
          <a:ln/>
        </p:spPr>
        <p:txBody>
          <a:bodyPr wrap="none" lIns="0" tIns="0" rIns="0" bIns="0" rtlCol="0" anchor="t"/>
          <a:lstStyle/>
          <a:p>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OT %</a:t>
            </a:r>
            <a:endParaRPr lang="en-US" sz="850" dirty="0"/>
          </a:p>
        </p:txBody>
      </p:sp>
      <p:sp>
        <p:nvSpPr>
          <p:cNvPr id="34" name="Text 28"/>
          <p:cNvSpPr/>
          <p:nvPr/>
        </p:nvSpPr>
        <p:spPr>
          <a:xfrm>
            <a:off x="10295573" y="13034010"/>
            <a:ext cx="485299" cy="181451"/>
          </a:xfrm>
          <a:prstGeom prst="rect">
            <a:avLst/>
          </a:prstGeom>
          <a:noFill/>
          <a:ln/>
        </p:spPr>
        <p:txBody>
          <a:bodyPr wrap="none" lIns="0" tIns="0" rIns="0" bIns="0" rtlCol="0" anchor="t"/>
          <a:lstStyle/>
          <a:p>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Risk</a:t>
            </a:r>
            <a:endParaRPr lang="en-US" sz="850" dirty="0"/>
          </a:p>
        </p:txBody>
      </p:sp>
      <p:sp>
        <p:nvSpPr>
          <p:cNvPr id="35" name="Shape 29"/>
          <p:cNvSpPr/>
          <p:nvPr/>
        </p:nvSpPr>
        <p:spPr>
          <a:xfrm>
            <a:off x="3736062" y="13291066"/>
            <a:ext cx="7158157" cy="514112"/>
          </a:xfrm>
          <a:prstGeom prst="rect">
            <a:avLst/>
          </a:prstGeom>
          <a:solidFill>
            <a:srgbClr val="000000">
              <a:alpha val="4000"/>
            </a:srgbClr>
          </a:solidFill>
          <a:ln/>
        </p:spPr>
      </p:sp>
      <p:sp>
        <p:nvSpPr>
          <p:cNvPr id="36" name="Text 30"/>
          <p:cNvSpPr/>
          <p:nvPr/>
        </p:nvSpPr>
        <p:spPr>
          <a:xfrm>
            <a:off x="3849529" y="13366671"/>
            <a:ext cx="1201103"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CSCIVSB467</a:t>
            </a:r>
            <a:endParaRPr lang="en-US" sz="850" dirty="0"/>
          </a:p>
        </p:txBody>
      </p:sp>
      <p:sp>
        <p:nvSpPr>
          <p:cNvPr id="37" name="Text 31"/>
          <p:cNvSpPr/>
          <p:nvPr/>
        </p:nvSpPr>
        <p:spPr>
          <a:xfrm>
            <a:off x="5284946" y="13366671"/>
            <a:ext cx="839391"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Coastal</a:t>
            </a:r>
            <a:endParaRPr lang="en-US" sz="850" dirty="0"/>
          </a:p>
        </p:txBody>
      </p:sp>
      <p:sp>
        <p:nvSpPr>
          <p:cNvPr id="38" name="Text 32"/>
          <p:cNvSpPr/>
          <p:nvPr/>
        </p:nvSpPr>
        <p:spPr>
          <a:xfrm>
            <a:off x="6358652" y="13366671"/>
            <a:ext cx="1555194"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Roads &amp; Earthworks</a:t>
            </a:r>
            <a:endParaRPr lang="en-US" sz="850" dirty="0"/>
          </a:p>
        </p:txBody>
      </p:sp>
      <p:sp>
        <p:nvSpPr>
          <p:cNvPr id="39" name="Text 33"/>
          <p:cNvSpPr/>
          <p:nvPr/>
        </p:nvSpPr>
        <p:spPr>
          <a:xfrm>
            <a:off x="8148161" y="13366671"/>
            <a:ext cx="839391"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R8.0M</a:t>
            </a:r>
            <a:endParaRPr lang="en-US" sz="850" dirty="0"/>
          </a:p>
        </p:txBody>
      </p:sp>
      <p:sp>
        <p:nvSpPr>
          <p:cNvPr id="40" name="Text 34"/>
          <p:cNvSpPr/>
          <p:nvPr/>
        </p:nvSpPr>
        <p:spPr>
          <a:xfrm>
            <a:off x="9221867" y="13366671"/>
            <a:ext cx="839391" cy="181451"/>
          </a:xfrm>
          <a:prstGeom prst="rect">
            <a:avLst/>
          </a:prstGeom>
          <a:noFill/>
          <a:ln/>
        </p:spPr>
        <p:txBody>
          <a:bodyPr wrap="none" lIns="0" tIns="0" rIns="0" bIns="0" rtlCol="0" anchor="t"/>
          <a:lstStyle/>
          <a:p>
            <a:pPr algn="l" indent="0" marL="0">
              <a:lnSpc>
                <a:spcPts val="1400"/>
              </a:lnSpc>
              <a:buNone/>
            </a:pPr>
            <a:r>
              <a:rPr lang="en-US" sz="850" dirty="0">
                <a:solidFill>
                  <a:srgbClr val="FF0000"/>
                </a:solidFill>
                <a:latin typeface="Inter Medium" pitchFamily="34" charset="0"/>
                <a:ea typeface="Inter Medium" pitchFamily="34" charset="-122"/>
                <a:cs typeface="Inter Medium" pitchFamily="34" charset="-120"/>
              </a:rPr>
              <a:t>33.3%</a:t>
            </a:r>
            <a:endParaRPr lang="en-US" sz="850" dirty="0"/>
          </a:p>
        </p:txBody>
      </p:sp>
      <p:sp>
        <p:nvSpPr>
          <p:cNvPr id="41" name="Text 35"/>
          <p:cNvSpPr/>
          <p:nvPr/>
        </p:nvSpPr>
        <p:spPr>
          <a:xfrm>
            <a:off x="10295573" y="13366671"/>
            <a:ext cx="485299" cy="362903"/>
          </a:xfrm>
          <a:prstGeom prst="rect">
            <a:avLst/>
          </a:prstGeom>
          <a:noFill/>
          <a:ln/>
        </p:spPr>
        <p:txBody>
          <a:bodyPr wrap="square" lIns="0" tIns="0" rIns="0" bIns="0" rtlCol="0" anchor="t"/>
          <a:lstStyle/>
          <a:p>
            <a:pPr algn="l" indent="0" marL="0">
              <a:lnSpc>
                <a:spcPts val="1400"/>
              </a:lnSpc>
              <a:buNone/>
            </a:pPr>
            <a:r>
              <a:rPr lang="en-US" sz="850" dirty="0">
                <a:solidFill>
                  <a:srgbClr val="000000"/>
                </a:solidFill>
                <a:latin typeface="Inter Medium" pitchFamily="34" charset="0"/>
                <a:ea typeface="Inter Medium" pitchFamily="34" charset="-122"/>
                <a:cs typeface="Inter Medium" pitchFamily="34" charset="-120"/>
              </a:rPr>
              <a:t>🔴</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Critical</a:t>
            </a:r>
            <a:endParaRPr lang="en-US" sz="850" dirty="0"/>
          </a:p>
        </p:txBody>
      </p:sp>
      <p:sp>
        <p:nvSpPr>
          <p:cNvPr id="42" name="Shape 36"/>
          <p:cNvSpPr/>
          <p:nvPr/>
        </p:nvSpPr>
        <p:spPr>
          <a:xfrm>
            <a:off x="3736062" y="13805178"/>
            <a:ext cx="7158157" cy="514112"/>
          </a:xfrm>
          <a:prstGeom prst="rect">
            <a:avLst/>
          </a:prstGeom>
          <a:solidFill>
            <a:srgbClr val="FFFFFF">
              <a:alpha val="4000"/>
            </a:srgbClr>
          </a:solidFill>
          <a:ln/>
        </p:spPr>
      </p:sp>
      <p:sp>
        <p:nvSpPr>
          <p:cNvPr id="43" name="Text 37"/>
          <p:cNvSpPr/>
          <p:nvPr/>
        </p:nvSpPr>
        <p:spPr>
          <a:xfrm>
            <a:off x="3849529" y="13880783"/>
            <a:ext cx="1201103"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INLECI1550</a:t>
            </a:r>
            <a:endParaRPr lang="en-US" sz="850" dirty="0"/>
          </a:p>
        </p:txBody>
      </p:sp>
      <p:sp>
        <p:nvSpPr>
          <p:cNvPr id="44" name="Text 38"/>
          <p:cNvSpPr/>
          <p:nvPr/>
        </p:nvSpPr>
        <p:spPr>
          <a:xfrm>
            <a:off x="5284946" y="13880783"/>
            <a:ext cx="839391"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Inland</a:t>
            </a:r>
            <a:endParaRPr lang="en-US" sz="850" dirty="0"/>
          </a:p>
        </p:txBody>
      </p:sp>
      <p:sp>
        <p:nvSpPr>
          <p:cNvPr id="45" name="Text 39"/>
          <p:cNvSpPr/>
          <p:nvPr/>
        </p:nvSpPr>
        <p:spPr>
          <a:xfrm>
            <a:off x="6358652" y="13880783"/>
            <a:ext cx="1555194"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Electrical &amp; I</a:t>
            </a:r>
            <a:endParaRPr lang="en-US" sz="850" dirty="0"/>
          </a:p>
        </p:txBody>
      </p:sp>
      <p:sp>
        <p:nvSpPr>
          <p:cNvPr id="46" name="Text 40"/>
          <p:cNvSpPr/>
          <p:nvPr/>
        </p:nvSpPr>
        <p:spPr>
          <a:xfrm>
            <a:off x="8148161" y="13880783"/>
            <a:ext cx="839391"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R6.6M</a:t>
            </a:r>
            <a:endParaRPr lang="en-US" sz="850" dirty="0"/>
          </a:p>
        </p:txBody>
      </p:sp>
      <p:sp>
        <p:nvSpPr>
          <p:cNvPr id="47" name="Text 41"/>
          <p:cNvSpPr/>
          <p:nvPr/>
        </p:nvSpPr>
        <p:spPr>
          <a:xfrm>
            <a:off x="9221867" y="13880783"/>
            <a:ext cx="839391" cy="181451"/>
          </a:xfrm>
          <a:prstGeom prst="rect">
            <a:avLst/>
          </a:prstGeom>
          <a:noFill/>
          <a:ln/>
        </p:spPr>
        <p:txBody>
          <a:bodyPr wrap="none" lIns="0" tIns="0" rIns="0" bIns="0" rtlCol="0" anchor="t"/>
          <a:lstStyle/>
          <a:p>
            <a:pPr algn="l" indent="0" marL="0">
              <a:lnSpc>
                <a:spcPts val="1400"/>
              </a:lnSpc>
              <a:buNone/>
            </a:pPr>
            <a:r>
              <a:rPr lang="en-US" sz="850" dirty="0">
                <a:solidFill>
                  <a:srgbClr val="FF0000"/>
                </a:solidFill>
                <a:latin typeface="Inter Medium" pitchFamily="34" charset="0"/>
                <a:ea typeface="Inter Medium" pitchFamily="34" charset="-122"/>
                <a:cs typeface="Inter Medium" pitchFamily="34" charset="-120"/>
              </a:rPr>
              <a:t>34.7%</a:t>
            </a:r>
            <a:endParaRPr lang="en-US" sz="850" dirty="0"/>
          </a:p>
        </p:txBody>
      </p:sp>
      <p:sp>
        <p:nvSpPr>
          <p:cNvPr id="48" name="Text 42"/>
          <p:cNvSpPr/>
          <p:nvPr/>
        </p:nvSpPr>
        <p:spPr>
          <a:xfrm>
            <a:off x="10295573" y="13880783"/>
            <a:ext cx="485299" cy="362903"/>
          </a:xfrm>
          <a:prstGeom prst="rect">
            <a:avLst/>
          </a:prstGeom>
          <a:noFill/>
          <a:ln/>
        </p:spPr>
        <p:txBody>
          <a:bodyPr wrap="square" lIns="0" tIns="0" rIns="0" bIns="0" rtlCol="0" anchor="t"/>
          <a:lstStyle/>
          <a:p>
            <a:pPr algn="l" indent="0" marL="0">
              <a:lnSpc>
                <a:spcPts val="1400"/>
              </a:lnSpc>
              <a:buNone/>
            </a:pPr>
            <a:r>
              <a:rPr lang="en-US" sz="850" dirty="0">
                <a:solidFill>
                  <a:srgbClr val="000000"/>
                </a:solidFill>
                <a:latin typeface="Inter Medium" pitchFamily="34" charset="0"/>
                <a:ea typeface="Inter Medium" pitchFamily="34" charset="-122"/>
                <a:cs typeface="Inter Medium" pitchFamily="34" charset="-120"/>
              </a:rPr>
              <a:t>🔴</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Critical</a:t>
            </a:r>
            <a:endParaRPr lang="en-US" sz="850" dirty="0"/>
          </a:p>
        </p:txBody>
      </p:sp>
      <p:sp>
        <p:nvSpPr>
          <p:cNvPr id="49" name="Shape 43"/>
          <p:cNvSpPr/>
          <p:nvPr/>
        </p:nvSpPr>
        <p:spPr>
          <a:xfrm>
            <a:off x="3736062" y="14319290"/>
            <a:ext cx="7158157" cy="332661"/>
          </a:xfrm>
          <a:prstGeom prst="rect">
            <a:avLst/>
          </a:prstGeom>
          <a:solidFill>
            <a:srgbClr val="000000">
              <a:alpha val="4000"/>
            </a:srgbClr>
          </a:solidFill>
          <a:ln/>
        </p:spPr>
      </p:sp>
      <p:sp>
        <p:nvSpPr>
          <p:cNvPr id="50" name="Text 44"/>
          <p:cNvSpPr/>
          <p:nvPr/>
        </p:nvSpPr>
        <p:spPr>
          <a:xfrm>
            <a:off x="3849529" y="14394894"/>
            <a:ext cx="1201103"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INREP35500</a:t>
            </a:r>
            <a:endParaRPr lang="en-US" sz="850" dirty="0"/>
          </a:p>
        </p:txBody>
      </p:sp>
      <p:sp>
        <p:nvSpPr>
          <p:cNvPr id="51" name="Text 45"/>
          <p:cNvSpPr/>
          <p:nvPr/>
        </p:nvSpPr>
        <p:spPr>
          <a:xfrm>
            <a:off x="5284946" y="14394894"/>
            <a:ext cx="839391"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Inland</a:t>
            </a:r>
            <a:endParaRPr lang="en-US" sz="850" dirty="0"/>
          </a:p>
        </p:txBody>
      </p:sp>
      <p:sp>
        <p:nvSpPr>
          <p:cNvPr id="52" name="Text 46"/>
          <p:cNvSpPr/>
          <p:nvPr/>
        </p:nvSpPr>
        <p:spPr>
          <a:xfrm>
            <a:off x="6358652" y="14394894"/>
            <a:ext cx="1555194"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Roads &amp; Earthworks</a:t>
            </a:r>
            <a:endParaRPr lang="en-US" sz="850" dirty="0"/>
          </a:p>
        </p:txBody>
      </p:sp>
      <p:sp>
        <p:nvSpPr>
          <p:cNvPr id="53" name="Text 47"/>
          <p:cNvSpPr/>
          <p:nvPr/>
        </p:nvSpPr>
        <p:spPr>
          <a:xfrm>
            <a:off x="8148161" y="14394894"/>
            <a:ext cx="839391"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R10.5M</a:t>
            </a:r>
            <a:endParaRPr lang="en-US" sz="850" dirty="0"/>
          </a:p>
        </p:txBody>
      </p:sp>
      <p:sp>
        <p:nvSpPr>
          <p:cNvPr id="54" name="Text 48"/>
          <p:cNvSpPr/>
          <p:nvPr/>
        </p:nvSpPr>
        <p:spPr>
          <a:xfrm>
            <a:off x="9221867" y="14394894"/>
            <a:ext cx="839391" cy="181451"/>
          </a:xfrm>
          <a:prstGeom prst="rect">
            <a:avLst/>
          </a:prstGeom>
          <a:noFill/>
          <a:ln/>
        </p:spPr>
        <p:txBody>
          <a:bodyPr wrap="none" lIns="0" tIns="0" rIns="0" bIns="0" rtlCol="0" anchor="t"/>
          <a:lstStyle/>
          <a:p>
            <a:pPr algn="l" indent="0" marL="0">
              <a:lnSpc>
                <a:spcPts val="1400"/>
              </a:lnSpc>
              <a:buNone/>
            </a:pPr>
            <a:r>
              <a:rPr lang="en-US" sz="850" dirty="0">
                <a:solidFill>
                  <a:srgbClr val="FFA500"/>
                </a:solidFill>
                <a:latin typeface="Inter Medium" pitchFamily="34" charset="0"/>
                <a:ea typeface="Inter Medium" pitchFamily="34" charset="-122"/>
                <a:cs typeface="Inter Medium" pitchFamily="34" charset="-120"/>
              </a:rPr>
              <a:t>27.5%</a:t>
            </a:r>
            <a:endParaRPr lang="en-US" sz="850" dirty="0"/>
          </a:p>
        </p:txBody>
      </p:sp>
      <p:sp>
        <p:nvSpPr>
          <p:cNvPr id="55" name="Text 49"/>
          <p:cNvSpPr/>
          <p:nvPr/>
        </p:nvSpPr>
        <p:spPr>
          <a:xfrm>
            <a:off x="10295573" y="14394894"/>
            <a:ext cx="485299" cy="181451"/>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Inter Medium" pitchFamily="34" charset="0"/>
                <a:ea typeface="Inter Medium" pitchFamily="34" charset="-122"/>
                <a:cs typeface="Inter Medium" pitchFamily="34" charset="-120"/>
              </a:rPr>
              <a:t>⚠️</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High</a:t>
            </a:r>
            <a:endParaRPr lang="en-US" sz="850" dirty="0"/>
          </a:p>
        </p:txBody>
      </p:sp>
      <p:sp>
        <p:nvSpPr>
          <p:cNvPr id="56" name="Shape 50"/>
          <p:cNvSpPr/>
          <p:nvPr/>
        </p:nvSpPr>
        <p:spPr>
          <a:xfrm>
            <a:off x="3736062" y="14651950"/>
            <a:ext cx="7158157" cy="332661"/>
          </a:xfrm>
          <a:prstGeom prst="rect">
            <a:avLst/>
          </a:prstGeom>
          <a:solidFill>
            <a:srgbClr val="FFFFFF">
              <a:alpha val="4000"/>
            </a:srgbClr>
          </a:solidFill>
          <a:ln/>
        </p:spPr>
      </p:sp>
      <p:sp>
        <p:nvSpPr>
          <p:cNvPr id="57" name="Text 51"/>
          <p:cNvSpPr/>
          <p:nvPr/>
        </p:nvSpPr>
        <p:spPr>
          <a:xfrm>
            <a:off x="3849529" y="14727555"/>
            <a:ext cx="1201103"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INREP34900</a:t>
            </a:r>
            <a:endParaRPr lang="en-US" sz="850" dirty="0"/>
          </a:p>
        </p:txBody>
      </p:sp>
      <p:sp>
        <p:nvSpPr>
          <p:cNvPr id="58" name="Text 52"/>
          <p:cNvSpPr/>
          <p:nvPr/>
        </p:nvSpPr>
        <p:spPr>
          <a:xfrm>
            <a:off x="5284946" y="14727555"/>
            <a:ext cx="839391"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Inland</a:t>
            </a:r>
            <a:endParaRPr lang="en-US" sz="850" dirty="0"/>
          </a:p>
        </p:txBody>
      </p:sp>
      <p:sp>
        <p:nvSpPr>
          <p:cNvPr id="59" name="Text 53"/>
          <p:cNvSpPr/>
          <p:nvPr/>
        </p:nvSpPr>
        <p:spPr>
          <a:xfrm>
            <a:off x="6358652" y="14727555"/>
            <a:ext cx="1555194"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Roads &amp; Earthworks</a:t>
            </a:r>
            <a:endParaRPr lang="en-US" sz="850" dirty="0"/>
          </a:p>
        </p:txBody>
      </p:sp>
      <p:sp>
        <p:nvSpPr>
          <p:cNvPr id="60" name="Text 54"/>
          <p:cNvSpPr/>
          <p:nvPr/>
        </p:nvSpPr>
        <p:spPr>
          <a:xfrm>
            <a:off x="8148161" y="14727555"/>
            <a:ext cx="839391"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R9.1M</a:t>
            </a:r>
            <a:endParaRPr lang="en-US" sz="850" dirty="0"/>
          </a:p>
        </p:txBody>
      </p:sp>
      <p:sp>
        <p:nvSpPr>
          <p:cNvPr id="61" name="Text 55"/>
          <p:cNvSpPr/>
          <p:nvPr/>
        </p:nvSpPr>
        <p:spPr>
          <a:xfrm>
            <a:off x="9221867" y="14727555"/>
            <a:ext cx="839391" cy="181451"/>
          </a:xfrm>
          <a:prstGeom prst="rect">
            <a:avLst/>
          </a:prstGeom>
          <a:noFill/>
          <a:ln/>
        </p:spPr>
        <p:txBody>
          <a:bodyPr wrap="none" lIns="0" tIns="0" rIns="0" bIns="0" rtlCol="0" anchor="t"/>
          <a:lstStyle/>
          <a:p>
            <a:pPr algn="l" indent="0" marL="0">
              <a:lnSpc>
                <a:spcPts val="1400"/>
              </a:lnSpc>
              <a:buNone/>
            </a:pPr>
            <a:r>
              <a:rPr lang="en-US" sz="850" dirty="0">
                <a:solidFill>
                  <a:srgbClr val="FFA500"/>
                </a:solidFill>
                <a:latin typeface="Inter Medium" pitchFamily="34" charset="0"/>
                <a:ea typeface="Inter Medium" pitchFamily="34" charset="-122"/>
                <a:cs typeface="Inter Medium" pitchFamily="34" charset="-120"/>
              </a:rPr>
              <a:t>22.8%</a:t>
            </a:r>
            <a:endParaRPr lang="en-US" sz="850" dirty="0"/>
          </a:p>
        </p:txBody>
      </p:sp>
      <p:sp>
        <p:nvSpPr>
          <p:cNvPr id="62" name="Text 56"/>
          <p:cNvSpPr/>
          <p:nvPr/>
        </p:nvSpPr>
        <p:spPr>
          <a:xfrm>
            <a:off x="10295573" y="14727555"/>
            <a:ext cx="485299" cy="181451"/>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Inter Medium" pitchFamily="34" charset="0"/>
                <a:ea typeface="Inter Medium" pitchFamily="34" charset="-122"/>
                <a:cs typeface="Inter Medium" pitchFamily="34" charset="-120"/>
              </a:rPr>
              <a:t>⚠️</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High</a:t>
            </a:r>
            <a:endParaRPr lang="en-US" sz="850" dirty="0"/>
          </a:p>
        </p:txBody>
      </p:sp>
      <p:sp>
        <p:nvSpPr>
          <p:cNvPr id="63" name="Shape 57"/>
          <p:cNvSpPr/>
          <p:nvPr/>
        </p:nvSpPr>
        <p:spPr>
          <a:xfrm>
            <a:off x="3736062" y="14984611"/>
            <a:ext cx="7158157" cy="332661"/>
          </a:xfrm>
          <a:prstGeom prst="rect">
            <a:avLst/>
          </a:prstGeom>
          <a:solidFill>
            <a:srgbClr val="000000">
              <a:alpha val="4000"/>
            </a:srgbClr>
          </a:solidFill>
          <a:ln/>
        </p:spPr>
      </p:sp>
      <p:sp>
        <p:nvSpPr>
          <p:cNvPr id="64" name="Text 58"/>
          <p:cNvSpPr/>
          <p:nvPr/>
        </p:nvSpPr>
        <p:spPr>
          <a:xfrm>
            <a:off x="3849529" y="15060216"/>
            <a:ext cx="1201103"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INLECI1510</a:t>
            </a:r>
            <a:endParaRPr lang="en-US" sz="850" dirty="0"/>
          </a:p>
        </p:txBody>
      </p:sp>
      <p:sp>
        <p:nvSpPr>
          <p:cNvPr id="65" name="Text 59"/>
          <p:cNvSpPr/>
          <p:nvPr/>
        </p:nvSpPr>
        <p:spPr>
          <a:xfrm>
            <a:off x="5284946" y="15060216"/>
            <a:ext cx="839391"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Inland</a:t>
            </a:r>
            <a:endParaRPr lang="en-US" sz="850" dirty="0"/>
          </a:p>
        </p:txBody>
      </p:sp>
      <p:sp>
        <p:nvSpPr>
          <p:cNvPr id="66" name="Text 60"/>
          <p:cNvSpPr/>
          <p:nvPr/>
        </p:nvSpPr>
        <p:spPr>
          <a:xfrm>
            <a:off x="6358652" y="15060216"/>
            <a:ext cx="1555194"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Electrical &amp; I</a:t>
            </a:r>
            <a:endParaRPr lang="en-US" sz="850" dirty="0"/>
          </a:p>
        </p:txBody>
      </p:sp>
      <p:sp>
        <p:nvSpPr>
          <p:cNvPr id="67" name="Text 61"/>
          <p:cNvSpPr/>
          <p:nvPr/>
        </p:nvSpPr>
        <p:spPr>
          <a:xfrm>
            <a:off x="8148161" y="15060216"/>
            <a:ext cx="839391"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R6.8M</a:t>
            </a:r>
            <a:endParaRPr lang="en-US" sz="850" dirty="0"/>
          </a:p>
        </p:txBody>
      </p:sp>
      <p:sp>
        <p:nvSpPr>
          <p:cNvPr id="68" name="Text 62"/>
          <p:cNvSpPr/>
          <p:nvPr/>
        </p:nvSpPr>
        <p:spPr>
          <a:xfrm>
            <a:off x="9221867" y="15060216"/>
            <a:ext cx="839391" cy="181451"/>
          </a:xfrm>
          <a:prstGeom prst="rect">
            <a:avLst/>
          </a:prstGeom>
          <a:noFill/>
          <a:ln/>
        </p:spPr>
        <p:txBody>
          <a:bodyPr wrap="none" lIns="0" tIns="0" rIns="0" bIns="0" rtlCol="0" anchor="t"/>
          <a:lstStyle/>
          <a:p>
            <a:pPr algn="l" indent="0" marL="0">
              <a:lnSpc>
                <a:spcPts val="1400"/>
              </a:lnSpc>
              <a:buNone/>
            </a:pPr>
            <a:r>
              <a:rPr lang="en-US" sz="850" dirty="0">
                <a:solidFill>
                  <a:srgbClr val="FFA500"/>
                </a:solidFill>
                <a:latin typeface="Inter Medium" pitchFamily="34" charset="0"/>
                <a:ea typeface="Inter Medium" pitchFamily="34" charset="-122"/>
                <a:cs typeface="Inter Medium" pitchFamily="34" charset="-120"/>
              </a:rPr>
              <a:t>22.6%</a:t>
            </a:r>
            <a:endParaRPr lang="en-US" sz="850" dirty="0"/>
          </a:p>
        </p:txBody>
      </p:sp>
      <p:sp>
        <p:nvSpPr>
          <p:cNvPr id="69" name="Text 63"/>
          <p:cNvSpPr/>
          <p:nvPr/>
        </p:nvSpPr>
        <p:spPr>
          <a:xfrm>
            <a:off x="10295573" y="15060216"/>
            <a:ext cx="485299" cy="181451"/>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Inter Medium" pitchFamily="34" charset="0"/>
                <a:ea typeface="Inter Medium" pitchFamily="34" charset="-122"/>
                <a:cs typeface="Inter Medium" pitchFamily="34" charset="-120"/>
              </a:rPr>
              <a:t>⚠️</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High</a:t>
            </a:r>
            <a:endParaRPr lang="en-US" sz="850" dirty="0"/>
          </a:p>
        </p:txBody>
      </p:sp>
      <p:sp>
        <p:nvSpPr>
          <p:cNvPr id="70" name="Text 64"/>
          <p:cNvSpPr/>
          <p:nvPr/>
        </p:nvSpPr>
        <p:spPr>
          <a:xfrm>
            <a:off x="3728442" y="15452408"/>
            <a:ext cx="7173397" cy="544354"/>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Three of the top five highest-cost projects are Roads &amp; Earthworks initiatives, with two projects (CSCIVSB467 and INLECI1550) exceeding 33% overtime—an operationally unsustainable level indicating aggressive client timelines, sequential dependencies causing overtime cascades, and potential understaffing relative to project scope.</a:t>
            </a:r>
            <a:endParaRPr lang="en-US" sz="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3728442" y="311825"/>
            <a:ext cx="797123" cy="228243"/>
          </a:xfrm>
          <a:prstGeom prst="roundRect">
            <a:avLst>
              <a:gd name="adj" fmla="val 5963"/>
            </a:avLst>
          </a:prstGeom>
          <a:noFill/>
          <a:ln w="7620">
            <a:solidFill>
              <a:srgbClr val="1C9770"/>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04047" y="380524"/>
            <a:ext cx="90726" cy="90726"/>
          </a:xfrm>
          <a:prstGeom prst="rect">
            <a:avLst/>
          </a:prstGeom>
        </p:spPr>
      </p:pic>
      <p:sp>
        <p:nvSpPr>
          <p:cNvPr id="4" name="Text 1"/>
          <p:cNvSpPr/>
          <p:nvPr/>
        </p:nvSpPr>
        <p:spPr>
          <a:xfrm>
            <a:off x="3940135" y="353378"/>
            <a:ext cx="509826" cy="145137"/>
          </a:xfrm>
          <a:prstGeom prst="rect">
            <a:avLst/>
          </a:prstGeom>
          <a:noFill/>
          <a:ln/>
        </p:spPr>
        <p:txBody>
          <a:bodyPr wrap="none" lIns="0" tIns="0" rIns="0" bIns="0" rtlCol="0" anchor="t"/>
          <a:lstStyle/>
          <a:p>
            <a:pPr algn="l" indent="0" marL="0">
              <a:lnSpc>
                <a:spcPts val="1100"/>
              </a:lnSpc>
              <a:buNone/>
            </a:pPr>
            <a:r>
              <a:rPr lang="en-US" sz="700" dirty="0">
                <a:solidFill>
                  <a:srgbClr val="1C9770"/>
                </a:solidFill>
                <a:latin typeface="Inter Medium" pitchFamily="34" charset="0"/>
                <a:ea typeface="Inter Medium" pitchFamily="34" charset="-122"/>
                <a:cs typeface="Inter Medium" pitchFamily="34" charset="-120"/>
              </a:rPr>
              <a:t>CHAPTER 3</a:t>
            </a:r>
            <a:endParaRPr lang="en-US" sz="700" dirty="0"/>
          </a:p>
        </p:txBody>
      </p:sp>
      <p:sp>
        <p:nvSpPr>
          <p:cNvPr id="5" name="Text 2"/>
          <p:cNvSpPr/>
          <p:nvPr/>
        </p:nvSpPr>
        <p:spPr>
          <a:xfrm>
            <a:off x="3728442" y="585430"/>
            <a:ext cx="3898344" cy="354330"/>
          </a:xfrm>
          <a:prstGeom prst="rect">
            <a:avLst/>
          </a:prstGeom>
          <a:noFill/>
          <a:ln/>
        </p:spPr>
        <p:txBody>
          <a:bodyPr wrap="none" lIns="0" tIns="0" rIns="0" bIns="0" rtlCol="0" anchor="t"/>
          <a:lstStyle/>
          <a:p>
            <a:pPr algn="l"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Operational Pattern Analysis</a:t>
            </a:r>
            <a:endParaRPr lang="en-US" sz="2200" dirty="0"/>
          </a:p>
        </p:txBody>
      </p:sp>
      <p:sp>
        <p:nvSpPr>
          <p:cNvPr id="6" name="Text 3"/>
          <p:cNvSpPr/>
          <p:nvPr/>
        </p:nvSpPr>
        <p:spPr>
          <a:xfrm>
            <a:off x="3728442" y="985123"/>
            <a:ext cx="2358271" cy="212646"/>
          </a:xfrm>
          <a:prstGeom prst="rect">
            <a:avLst/>
          </a:prstGeom>
          <a:noFill/>
          <a:ln/>
        </p:spPr>
        <p:txBody>
          <a:bodyPr wrap="none" lIns="0" tIns="0" rIns="0" bIns="0" rtlCol="0" anchor="t"/>
          <a:lstStyle/>
          <a:p>
            <a:pPr algn="l" indent="0" marL="0">
              <a:lnSpc>
                <a:spcPts val="1650"/>
              </a:lnSpc>
              <a:buNone/>
            </a:pPr>
            <a:r>
              <a:rPr lang="en-US" sz="1300" dirty="0">
                <a:solidFill>
                  <a:srgbClr val="030303"/>
                </a:solidFill>
                <a:latin typeface="DM Sans Semi Bold" pitchFamily="34" charset="0"/>
                <a:ea typeface="DM Sans Semi Bold" pitchFamily="34" charset="-122"/>
                <a:cs typeface="DM Sans Semi Bold" pitchFamily="34" charset="-120"/>
              </a:rPr>
              <a:t>Which Roles Drive Overtime?</a:t>
            </a:r>
            <a:endParaRPr lang="en-US" sz="1300" dirty="0"/>
          </a:p>
        </p:txBody>
      </p:sp>
      <p:sp>
        <p:nvSpPr>
          <p:cNvPr id="7" name="Text 4"/>
          <p:cNvSpPr/>
          <p:nvPr/>
        </p:nvSpPr>
        <p:spPr>
          <a:xfrm>
            <a:off x="3728442" y="1367790"/>
            <a:ext cx="7173397" cy="362903"/>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Overtime concentrates heavily in production and logistics roles rather than skilled technical trades, revealing systemic capacity challenges:</a:t>
            </a:r>
            <a:endParaRPr lang="en-US" sz="850" dirty="0"/>
          </a:p>
        </p:txBody>
      </p:sp>
      <p:sp>
        <p:nvSpPr>
          <p:cNvPr id="8" name="Shape 5"/>
          <p:cNvSpPr/>
          <p:nvPr/>
        </p:nvSpPr>
        <p:spPr>
          <a:xfrm>
            <a:off x="3728442" y="1914882"/>
            <a:ext cx="1801535" cy="141684"/>
          </a:xfrm>
          <a:prstGeom prst="roundRect">
            <a:avLst>
              <a:gd name="adj" fmla="val 12007"/>
            </a:avLst>
          </a:prstGeom>
          <a:solidFill>
            <a:srgbClr val="F2EEEE"/>
          </a:solidFill>
          <a:ln/>
        </p:spPr>
      </p:sp>
      <p:sp>
        <p:nvSpPr>
          <p:cNvPr id="9" name="Shape 6"/>
          <p:cNvSpPr/>
          <p:nvPr/>
        </p:nvSpPr>
        <p:spPr>
          <a:xfrm>
            <a:off x="3728442" y="1914882"/>
            <a:ext cx="659249" cy="141684"/>
          </a:xfrm>
          <a:prstGeom prst="roundRect">
            <a:avLst>
              <a:gd name="adj" fmla="val 12007"/>
            </a:avLst>
          </a:prstGeom>
          <a:solidFill>
            <a:srgbClr val="1C9770"/>
          </a:solidFill>
          <a:ln/>
        </p:spPr>
      </p:sp>
      <p:sp>
        <p:nvSpPr>
          <p:cNvPr id="10" name="Text 7"/>
          <p:cNvSpPr/>
          <p:nvPr/>
        </p:nvSpPr>
        <p:spPr>
          <a:xfrm>
            <a:off x="5614988" y="1914882"/>
            <a:ext cx="410051" cy="141684"/>
          </a:xfrm>
          <a:prstGeom prst="rect">
            <a:avLst/>
          </a:prstGeom>
          <a:noFill/>
          <a:ln/>
        </p:spPr>
        <p:txBody>
          <a:bodyPr wrap="none" lIns="0" tIns="0" rIns="0" bIns="0" rtlCol="0" anchor="t"/>
          <a:lstStyle/>
          <a:p>
            <a:pPr algn="l" indent="0" marL="0">
              <a:lnSpc>
                <a:spcPts val="1100"/>
              </a:lnSpc>
              <a:buNone/>
            </a:pPr>
            <a:r>
              <a:rPr lang="en-US" sz="1100" dirty="0">
                <a:solidFill>
                  <a:srgbClr val="464646"/>
                </a:solidFill>
                <a:latin typeface="DM Sans Semi Bold" pitchFamily="34" charset="0"/>
                <a:ea typeface="DM Sans Semi Bold" pitchFamily="34" charset="-122"/>
                <a:cs typeface="DM Sans Semi Bold" pitchFamily="34" charset="-120"/>
              </a:rPr>
              <a:t>36.6%</a:t>
            </a:r>
            <a:endParaRPr lang="en-US" sz="1100" dirty="0"/>
          </a:p>
        </p:txBody>
      </p:sp>
      <p:sp>
        <p:nvSpPr>
          <p:cNvPr id="11" name="Text 8"/>
          <p:cNvSpPr/>
          <p:nvPr/>
        </p:nvSpPr>
        <p:spPr>
          <a:xfrm>
            <a:off x="3728442" y="2198251"/>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Operator - Crusher</a:t>
            </a:r>
            <a:endParaRPr lang="en-US" sz="1100" dirty="0"/>
          </a:p>
        </p:txBody>
      </p:sp>
      <p:sp>
        <p:nvSpPr>
          <p:cNvPr id="12" name="Text 9"/>
          <p:cNvSpPr/>
          <p:nvPr/>
        </p:nvSpPr>
        <p:spPr>
          <a:xfrm>
            <a:off x="3728442" y="2443401"/>
            <a:ext cx="2296597" cy="362903"/>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2 employees averaging 106.2 OT hrs each - continuous production requirement</a:t>
            </a:r>
            <a:endParaRPr lang="en-US" sz="850" dirty="0"/>
          </a:p>
        </p:txBody>
      </p:sp>
      <p:sp>
        <p:nvSpPr>
          <p:cNvPr id="13" name="Shape 10"/>
          <p:cNvSpPr/>
          <p:nvPr/>
        </p:nvSpPr>
        <p:spPr>
          <a:xfrm>
            <a:off x="6166723" y="1914882"/>
            <a:ext cx="1839039" cy="141684"/>
          </a:xfrm>
          <a:prstGeom prst="roundRect">
            <a:avLst>
              <a:gd name="adj" fmla="val 12007"/>
            </a:avLst>
          </a:prstGeom>
          <a:solidFill>
            <a:srgbClr val="F2EEEE"/>
          </a:solidFill>
          <a:ln/>
        </p:spPr>
      </p:sp>
      <p:sp>
        <p:nvSpPr>
          <p:cNvPr id="14" name="Shape 11"/>
          <p:cNvSpPr/>
          <p:nvPr/>
        </p:nvSpPr>
        <p:spPr>
          <a:xfrm>
            <a:off x="6166723" y="1914882"/>
            <a:ext cx="575548" cy="141684"/>
          </a:xfrm>
          <a:prstGeom prst="roundRect">
            <a:avLst>
              <a:gd name="adj" fmla="val 12007"/>
            </a:avLst>
          </a:prstGeom>
          <a:solidFill>
            <a:srgbClr val="1C9770"/>
          </a:solidFill>
          <a:ln/>
        </p:spPr>
      </p:sp>
      <p:sp>
        <p:nvSpPr>
          <p:cNvPr id="15" name="Text 12"/>
          <p:cNvSpPr/>
          <p:nvPr/>
        </p:nvSpPr>
        <p:spPr>
          <a:xfrm>
            <a:off x="8090773" y="1914882"/>
            <a:ext cx="372666" cy="141684"/>
          </a:xfrm>
          <a:prstGeom prst="rect">
            <a:avLst/>
          </a:prstGeom>
          <a:noFill/>
          <a:ln/>
        </p:spPr>
        <p:txBody>
          <a:bodyPr wrap="none" lIns="0" tIns="0" rIns="0" bIns="0" rtlCol="0" anchor="t"/>
          <a:lstStyle/>
          <a:p>
            <a:pPr algn="l" indent="0" marL="0">
              <a:lnSpc>
                <a:spcPts val="1100"/>
              </a:lnSpc>
              <a:buNone/>
            </a:pPr>
            <a:r>
              <a:rPr lang="en-US" sz="1100" dirty="0">
                <a:solidFill>
                  <a:srgbClr val="464646"/>
                </a:solidFill>
                <a:latin typeface="DM Sans Semi Bold" pitchFamily="34" charset="0"/>
                <a:ea typeface="DM Sans Semi Bold" pitchFamily="34" charset="-122"/>
                <a:cs typeface="DM Sans Semi Bold" pitchFamily="34" charset="-120"/>
              </a:rPr>
              <a:t>31.3%</a:t>
            </a:r>
            <a:endParaRPr lang="en-US" sz="1100" dirty="0"/>
          </a:p>
        </p:txBody>
      </p:sp>
      <p:sp>
        <p:nvSpPr>
          <p:cNvPr id="16" name="Text 13"/>
          <p:cNvSpPr/>
          <p:nvPr/>
        </p:nvSpPr>
        <p:spPr>
          <a:xfrm>
            <a:off x="6166723" y="2198251"/>
            <a:ext cx="1740694" cy="177165"/>
          </a:xfrm>
          <a:prstGeom prst="rect">
            <a:avLst/>
          </a:prstGeom>
          <a:noFill/>
          <a:ln/>
        </p:spPr>
        <p:txBody>
          <a:bodyPr wrap="non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Assistant - Diesel Bowser</a:t>
            </a:r>
            <a:endParaRPr lang="en-US" sz="1100" dirty="0"/>
          </a:p>
        </p:txBody>
      </p:sp>
      <p:sp>
        <p:nvSpPr>
          <p:cNvPr id="17" name="Text 14"/>
          <p:cNvSpPr/>
          <p:nvPr/>
        </p:nvSpPr>
        <p:spPr>
          <a:xfrm>
            <a:off x="6166723" y="2443401"/>
            <a:ext cx="2296716" cy="362903"/>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1 employee with 93.0 OT hrs - refueling operations support role</a:t>
            </a:r>
            <a:endParaRPr lang="en-US" sz="850" dirty="0"/>
          </a:p>
        </p:txBody>
      </p:sp>
      <p:sp>
        <p:nvSpPr>
          <p:cNvPr id="18" name="Shape 15"/>
          <p:cNvSpPr/>
          <p:nvPr/>
        </p:nvSpPr>
        <p:spPr>
          <a:xfrm>
            <a:off x="8605123" y="1914882"/>
            <a:ext cx="1789509" cy="141684"/>
          </a:xfrm>
          <a:prstGeom prst="roundRect">
            <a:avLst>
              <a:gd name="adj" fmla="val 12007"/>
            </a:avLst>
          </a:prstGeom>
          <a:solidFill>
            <a:srgbClr val="F2EEEE"/>
          </a:solidFill>
          <a:ln/>
        </p:spPr>
      </p:sp>
      <p:sp>
        <p:nvSpPr>
          <p:cNvPr id="19" name="Shape 16"/>
          <p:cNvSpPr/>
          <p:nvPr/>
        </p:nvSpPr>
        <p:spPr>
          <a:xfrm>
            <a:off x="8605123" y="1914882"/>
            <a:ext cx="545783" cy="141684"/>
          </a:xfrm>
          <a:prstGeom prst="roundRect">
            <a:avLst>
              <a:gd name="adj" fmla="val 12007"/>
            </a:avLst>
          </a:prstGeom>
          <a:solidFill>
            <a:srgbClr val="1C9770"/>
          </a:solidFill>
          <a:ln/>
        </p:spPr>
      </p:sp>
      <p:sp>
        <p:nvSpPr>
          <p:cNvPr id="20" name="Text 17"/>
          <p:cNvSpPr/>
          <p:nvPr/>
        </p:nvSpPr>
        <p:spPr>
          <a:xfrm>
            <a:off x="10479643" y="1914882"/>
            <a:ext cx="422196" cy="141684"/>
          </a:xfrm>
          <a:prstGeom prst="rect">
            <a:avLst/>
          </a:prstGeom>
          <a:noFill/>
          <a:ln/>
        </p:spPr>
        <p:txBody>
          <a:bodyPr wrap="none" lIns="0" tIns="0" rIns="0" bIns="0" rtlCol="0" anchor="t"/>
          <a:lstStyle/>
          <a:p>
            <a:pPr algn="l" indent="0" marL="0">
              <a:lnSpc>
                <a:spcPts val="1100"/>
              </a:lnSpc>
              <a:buNone/>
            </a:pPr>
            <a:r>
              <a:rPr lang="en-US" sz="1100" dirty="0">
                <a:solidFill>
                  <a:srgbClr val="464646"/>
                </a:solidFill>
                <a:latin typeface="DM Sans Semi Bold" pitchFamily="34" charset="0"/>
                <a:ea typeface="DM Sans Semi Bold" pitchFamily="34" charset="-122"/>
                <a:cs typeface="DM Sans Semi Bold" pitchFamily="34" charset="-120"/>
              </a:rPr>
              <a:t>30.5%</a:t>
            </a:r>
            <a:endParaRPr lang="en-US" sz="1100" dirty="0"/>
          </a:p>
        </p:txBody>
      </p:sp>
      <p:sp>
        <p:nvSpPr>
          <p:cNvPr id="21" name="Text 18"/>
          <p:cNvSpPr/>
          <p:nvPr/>
        </p:nvSpPr>
        <p:spPr>
          <a:xfrm>
            <a:off x="8605123" y="2198251"/>
            <a:ext cx="1720810" cy="177165"/>
          </a:xfrm>
          <a:prstGeom prst="rect">
            <a:avLst/>
          </a:prstGeom>
          <a:noFill/>
          <a:ln/>
        </p:spPr>
        <p:txBody>
          <a:bodyPr wrap="non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Operator - Diesel Bowser</a:t>
            </a:r>
            <a:endParaRPr lang="en-US" sz="1100" dirty="0"/>
          </a:p>
        </p:txBody>
      </p:sp>
      <p:sp>
        <p:nvSpPr>
          <p:cNvPr id="22" name="Text 19"/>
          <p:cNvSpPr/>
          <p:nvPr/>
        </p:nvSpPr>
        <p:spPr>
          <a:xfrm>
            <a:off x="8605123" y="2443401"/>
            <a:ext cx="2296716" cy="362903"/>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2 employees averaging 110.4 OT hrs - critical support equipment</a:t>
            </a:r>
            <a:endParaRPr lang="en-US" sz="850" dirty="0"/>
          </a:p>
        </p:txBody>
      </p:sp>
      <p:sp>
        <p:nvSpPr>
          <p:cNvPr id="23" name="Shape 20"/>
          <p:cNvSpPr/>
          <p:nvPr/>
        </p:nvSpPr>
        <p:spPr>
          <a:xfrm>
            <a:off x="3728442" y="3089791"/>
            <a:ext cx="1793558" cy="141684"/>
          </a:xfrm>
          <a:prstGeom prst="roundRect">
            <a:avLst>
              <a:gd name="adj" fmla="val 12007"/>
            </a:avLst>
          </a:prstGeom>
          <a:solidFill>
            <a:srgbClr val="F2EEEE"/>
          </a:solidFill>
          <a:ln/>
        </p:spPr>
      </p:sp>
      <p:sp>
        <p:nvSpPr>
          <p:cNvPr id="24" name="Shape 21"/>
          <p:cNvSpPr/>
          <p:nvPr/>
        </p:nvSpPr>
        <p:spPr>
          <a:xfrm>
            <a:off x="3728442" y="3089791"/>
            <a:ext cx="543401" cy="141684"/>
          </a:xfrm>
          <a:prstGeom prst="roundRect">
            <a:avLst>
              <a:gd name="adj" fmla="val 12007"/>
            </a:avLst>
          </a:prstGeom>
          <a:solidFill>
            <a:srgbClr val="1C9770"/>
          </a:solidFill>
          <a:ln/>
        </p:spPr>
      </p:sp>
      <p:sp>
        <p:nvSpPr>
          <p:cNvPr id="25" name="Text 22"/>
          <p:cNvSpPr/>
          <p:nvPr/>
        </p:nvSpPr>
        <p:spPr>
          <a:xfrm>
            <a:off x="5607010" y="3089791"/>
            <a:ext cx="418028" cy="141684"/>
          </a:xfrm>
          <a:prstGeom prst="rect">
            <a:avLst/>
          </a:prstGeom>
          <a:noFill/>
          <a:ln/>
        </p:spPr>
        <p:txBody>
          <a:bodyPr wrap="none" lIns="0" tIns="0" rIns="0" bIns="0" rtlCol="0" anchor="t"/>
          <a:lstStyle/>
          <a:p>
            <a:pPr algn="l" indent="0" marL="0">
              <a:lnSpc>
                <a:spcPts val="1100"/>
              </a:lnSpc>
              <a:buNone/>
            </a:pPr>
            <a:r>
              <a:rPr lang="en-US" sz="1100" dirty="0">
                <a:solidFill>
                  <a:srgbClr val="464646"/>
                </a:solidFill>
                <a:latin typeface="DM Sans Semi Bold" pitchFamily="34" charset="0"/>
                <a:ea typeface="DM Sans Semi Bold" pitchFamily="34" charset="-122"/>
                <a:cs typeface="DM Sans Semi Bold" pitchFamily="34" charset="-120"/>
              </a:rPr>
              <a:t>30.3%</a:t>
            </a:r>
            <a:endParaRPr lang="en-US" sz="1100" dirty="0"/>
          </a:p>
        </p:txBody>
      </p:sp>
      <p:sp>
        <p:nvSpPr>
          <p:cNvPr id="26" name="Text 23"/>
          <p:cNvSpPr/>
          <p:nvPr/>
        </p:nvSpPr>
        <p:spPr>
          <a:xfrm>
            <a:off x="3728442" y="3373160"/>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Driver (all types)</a:t>
            </a:r>
            <a:endParaRPr lang="en-US" sz="1100" dirty="0"/>
          </a:p>
        </p:txBody>
      </p:sp>
      <p:sp>
        <p:nvSpPr>
          <p:cNvPr id="27" name="Text 24"/>
          <p:cNvSpPr/>
          <p:nvPr/>
        </p:nvSpPr>
        <p:spPr>
          <a:xfrm>
            <a:off x="3728442" y="3618309"/>
            <a:ext cx="2296597" cy="362903"/>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18 employees averaging 59.6 OT hrs - material transport operations</a:t>
            </a:r>
            <a:endParaRPr lang="en-US" sz="850" dirty="0"/>
          </a:p>
        </p:txBody>
      </p:sp>
      <p:sp>
        <p:nvSpPr>
          <p:cNvPr id="28" name="Shape 25"/>
          <p:cNvSpPr/>
          <p:nvPr/>
        </p:nvSpPr>
        <p:spPr>
          <a:xfrm>
            <a:off x="6166723" y="3089791"/>
            <a:ext cx="1804868" cy="141684"/>
          </a:xfrm>
          <a:prstGeom prst="roundRect">
            <a:avLst>
              <a:gd name="adj" fmla="val 12007"/>
            </a:avLst>
          </a:prstGeom>
          <a:solidFill>
            <a:srgbClr val="F2EEEE"/>
          </a:solidFill>
          <a:ln/>
        </p:spPr>
      </p:sp>
      <p:sp>
        <p:nvSpPr>
          <p:cNvPr id="29" name="Shape 26"/>
          <p:cNvSpPr/>
          <p:nvPr/>
        </p:nvSpPr>
        <p:spPr>
          <a:xfrm>
            <a:off x="6166723" y="3089791"/>
            <a:ext cx="534233" cy="141684"/>
          </a:xfrm>
          <a:prstGeom prst="roundRect">
            <a:avLst>
              <a:gd name="adj" fmla="val 12007"/>
            </a:avLst>
          </a:prstGeom>
          <a:solidFill>
            <a:srgbClr val="1C9770"/>
          </a:solidFill>
          <a:ln/>
        </p:spPr>
      </p:sp>
      <p:sp>
        <p:nvSpPr>
          <p:cNvPr id="30" name="Text 27"/>
          <p:cNvSpPr/>
          <p:nvPr/>
        </p:nvSpPr>
        <p:spPr>
          <a:xfrm>
            <a:off x="8056602" y="3089791"/>
            <a:ext cx="406837" cy="141684"/>
          </a:xfrm>
          <a:prstGeom prst="rect">
            <a:avLst/>
          </a:prstGeom>
          <a:noFill/>
          <a:ln/>
        </p:spPr>
        <p:txBody>
          <a:bodyPr wrap="none" lIns="0" tIns="0" rIns="0" bIns="0" rtlCol="0" anchor="t"/>
          <a:lstStyle/>
          <a:p>
            <a:pPr algn="l" indent="0" marL="0">
              <a:lnSpc>
                <a:spcPts val="1100"/>
              </a:lnSpc>
              <a:buNone/>
            </a:pPr>
            <a:r>
              <a:rPr lang="en-US" sz="1100" dirty="0">
                <a:solidFill>
                  <a:srgbClr val="464646"/>
                </a:solidFill>
                <a:latin typeface="DM Sans Semi Bold" pitchFamily="34" charset="0"/>
                <a:ea typeface="DM Sans Semi Bold" pitchFamily="34" charset="-122"/>
                <a:cs typeface="DM Sans Semi Bold" pitchFamily="34" charset="-120"/>
              </a:rPr>
              <a:t>29.6%</a:t>
            </a:r>
            <a:endParaRPr lang="en-US" sz="1100" dirty="0"/>
          </a:p>
        </p:txBody>
      </p:sp>
      <p:sp>
        <p:nvSpPr>
          <p:cNvPr id="31" name="Text 28"/>
          <p:cNvSpPr/>
          <p:nvPr/>
        </p:nvSpPr>
        <p:spPr>
          <a:xfrm>
            <a:off x="6166723" y="3373160"/>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Driver - Dump Truck</a:t>
            </a:r>
            <a:endParaRPr lang="en-US" sz="1100" dirty="0"/>
          </a:p>
        </p:txBody>
      </p:sp>
      <p:sp>
        <p:nvSpPr>
          <p:cNvPr id="32" name="Text 29"/>
          <p:cNvSpPr/>
          <p:nvPr/>
        </p:nvSpPr>
        <p:spPr>
          <a:xfrm>
            <a:off x="6166723" y="3618309"/>
            <a:ext cx="2296716" cy="362903"/>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34 employees averaging 33.7 OT hrs - hauling operations backbone</a:t>
            </a:r>
            <a:endParaRPr lang="en-US" sz="850" dirty="0"/>
          </a:p>
        </p:txBody>
      </p:sp>
      <p:sp>
        <p:nvSpPr>
          <p:cNvPr id="33" name="Shape 30"/>
          <p:cNvSpPr/>
          <p:nvPr/>
        </p:nvSpPr>
        <p:spPr>
          <a:xfrm>
            <a:off x="3728442" y="4108728"/>
            <a:ext cx="7173397" cy="1026200"/>
          </a:xfrm>
          <a:prstGeom prst="roundRect">
            <a:avLst>
              <a:gd name="adj" fmla="val 1658"/>
            </a:avLst>
          </a:prstGeom>
          <a:solidFill>
            <a:srgbClr val="BEF3E2"/>
          </a:solidFill>
          <a:ln/>
        </p:spPr>
      </p:sp>
      <p:pic>
        <p:nvPicPr>
          <p:cNvPr id="34" name="Image 1" descr="preencoded.png">    </p:cNvPr>
          <p:cNvPicPr>
            <a:picLocks noChangeAspect="1"/>
          </p:cNvPicPr>
          <p:nvPr/>
        </p:nvPicPr>
        <p:blipFill>
          <a:blip r:embed="rId3"/>
          <a:stretch>
            <a:fillRect/>
          </a:stretch>
        </p:blipFill>
        <p:spPr>
          <a:xfrm>
            <a:off x="3841790" y="4273153"/>
            <a:ext cx="141684" cy="113348"/>
          </a:xfrm>
          <a:prstGeom prst="rect">
            <a:avLst/>
          </a:prstGeom>
        </p:spPr>
      </p:pic>
      <p:sp>
        <p:nvSpPr>
          <p:cNvPr id="35" name="Text 31"/>
          <p:cNvSpPr/>
          <p:nvPr/>
        </p:nvSpPr>
        <p:spPr>
          <a:xfrm>
            <a:off x="4096822" y="4250412"/>
            <a:ext cx="6691670" cy="725805"/>
          </a:xfrm>
          <a:prstGeom prst="rect">
            <a:avLst/>
          </a:prstGeom>
          <a:noFill/>
          <a:ln/>
        </p:spPr>
        <p:txBody>
          <a:bodyPr wrap="square" lIns="0" tIns="0" rIns="0" bIns="0" rtlCol="0" anchor="t"/>
          <a:lstStyle/>
          <a:p>
            <a:pPr algn="l" indent="0" marL="0">
              <a:lnSpc>
                <a:spcPts val="1400"/>
              </a:lnSpc>
              <a:buNone/>
            </a:pPr>
            <a:r>
              <a:rPr lang="en-US" sz="850" b="1" dirty="0">
                <a:solidFill>
                  <a:srgbClr val="000000"/>
                </a:solidFill>
                <a:latin typeface="Inter Medium" pitchFamily="34" charset="0"/>
                <a:ea typeface="Inter Medium" pitchFamily="34" charset="-122"/>
                <a:cs typeface="Inter Medium" pitchFamily="34" charset="-120"/>
              </a:rPr>
              <a:t>Why These Roles?</a:t>
            </a:r>
            <a:pPr algn="l" indent="0" marL="0">
              <a:lnSpc>
                <a:spcPts val="1400"/>
              </a:lnSpc>
              <a:buNone/>
            </a:pPr>
            <a:r>
              <a:rPr lang="en-US" sz="850" dirty="0">
                <a:solidFill>
                  <a:srgbClr val="000000"/>
                </a:solidFill>
                <a:latin typeface="Inter Medium" pitchFamily="34" charset="0"/>
                <a:ea typeface="Inter Medium" pitchFamily="34" charset="-122"/>
                <a:cs typeface="Inter Medium" pitchFamily="34" charset="-120"/>
              </a:rPr>
              <a:t> These are operational flow positions that cannot stop mid-shift when crushers are processing materials, dump trucks are in transit, or refueling is needed. Stopping operations equals production loss, project delay, and equipment downtime. In contrast, skilled trades (electricians, welders, fitters) show lower overtime percentages because their work is task-based and can be scheduled more flexibly.</a:t>
            </a:r>
            <a:endParaRPr lang="en-US" sz="850" dirty="0"/>
          </a:p>
        </p:txBody>
      </p:sp>
      <p:sp>
        <p:nvSpPr>
          <p:cNvPr id="36" name="Text 32"/>
          <p:cNvSpPr/>
          <p:nvPr/>
        </p:nvSpPr>
        <p:spPr>
          <a:xfrm>
            <a:off x="3728442" y="5375791"/>
            <a:ext cx="1811536" cy="177165"/>
          </a:xfrm>
          <a:prstGeom prst="rect">
            <a:avLst/>
          </a:prstGeom>
          <a:noFill/>
          <a:ln/>
        </p:spPr>
        <p:txBody>
          <a:bodyPr wrap="none" lIns="0" tIns="0" rIns="0" bIns="0" rtlCol="0" anchor="t"/>
          <a:lstStyle/>
          <a:p>
            <a:pPr algn="l" indent="0" marL="0">
              <a:lnSpc>
                <a:spcPts val="1350"/>
              </a:lnSpc>
              <a:buNone/>
            </a:pPr>
            <a:r>
              <a:rPr lang="en-US" sz="1100" dirty="0">
                <a:solidFill>
                  <a:srgbClr val="030303"/>
                </a:solidFill>
                <a:latin typeface="DM Sans Semi Bold" pitchFamily="34" charset="0"/>
                <a:ea typeface="DM Sans Semi Bold" pitchFamily="34" charset="-122"/>
                <a:cs typeface="DM Sans Semi Bold" pitchFamily="34" charset="-120"/>
              </a:rPr>
              <a:t>Weekend Work Economics</a:t>
            </a:r>
            <a:endParaRPr lang="en-US" sz="1100" dirty="0"/>
          </a:p>
        </p:txBody>
      </p:sp>
      <p:sp>
        <p:nvSpPr>
          <p:cNvPr id="37" name="Text 33"/>
          <p:cNvSpPr/>
          <p:nvPr/>
        </p:nvSpPr>
        <p:spPr>
          <a:xfrm>
            <a:off x="3728442" y="5666303"/>
            <a:ext cx="3075742" cy="181451"/>
          </a:xfrm>
          <a:prstGeom prst="rect">
            <a:avLst/>
          </a:prstGeom>
          <a:noFill/>
          <a:ln/>
        </p:spPr>
        <p:txBody>
          <a:bodyPr wrap="none" lIns="0" tIns="0" rIns="0" bIns="0" rtlCol="0" anchor="t"/>
          <a:lstStyle/>
          <a:p>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Sunday/Holiday Work (OT2 Premium):</a:t>
            </a:r>
            <a:endParaRPr lang="en-US" sz="850" dirty="0"/>
          </a:p>
        </p:txBody>
      </p:sp>
      <p:sp>
        <p:nvSpPr>
          <p:cNvPr id="38" name="Text 34"/>
          <p:cNvSpPr/>
          <p:nvPr/>
        </p:nvSpPr>
        <p:spPr>
          <a:xfrm>
            <a:off x="3728442" y="5949791"/>
            <a:ext cx="3075742"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464646"/>
                </a:solidFill>
                <a:latin typeface="Inter Medium" pitchFamily="34" charset="0"/>
                <a:ea typeface="Inter Medium" pitchFamily="34" charset="-122"/>
                <a:cs typeface="Inter Medium" pitchFamily="34" charset="-120"/>
              </a:rPr>
              <a:t>Total OT2 hours: </a:t>
            </a:r>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29,464 hours</a:t>
            </a:r>
            <a:endParaRPr lang="en-US" sz="850" dirty="0"/>
          </a:p>
        </p:txBody>
      </p:sp>
      <p:sp>
        <p:nvSpPr>
          <p:cNvPr id="39" name="Text 35"/>
          <p:cNvSpPr/>
          <p:nvPr/>
        </p:nvSpPr>
        <p:spPr>
          <a:xfrm>
            <a:off x="3728442" y="6170890"/>
            <a:ext cx="3075742"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464646"/>
                </a:solidFill>
                <a:latin typeface="Inter Medium" pitchFamily="34" charset="0"/>
                <a:ea typeface="Inter Medium" pitchFamily="34" charset="-122"/>
                <a:cs typeface="Inter Medium" pitchFamily="34" charset="-120"/>
              </a:rPr>
              <a:t>Cost impact: </a:t>
            </a:r>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R3.59M</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at double-rate</a:t>
            </a:r>
            <a:endParaRPr lang="en-US" sz="850" dirty="0"/>
          </a:p>
        </p:txBody>
      </p:sp>
      <p:sp>
        <p:nvSpPr>
          <p:cNvPr id="40" name="Text 36"/>
          <p:cNvSpPr/>
          <p:nvPr/>
        </p:nvSpPr>
        <p:spPr>
          <a:xfrm>
            <a:off x="3728442" y="6391989"/>
            <a:ext cx="3075742"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464646"/>
                </a:solidFill>
                <a:latin typeface="Inter Medium" pitchFamily="34" charset="0"/>
                <a:ea typeface="Inter Medium" pitchFamily="34" charset="-122"/>
                <a:cs typeface="Inter Medium" pitchFamily="34" charset="-120"/>
              </a:rPr>
              <a:t>Primary regions: Inland infrastructure projects</a:t>
            </a:r>
            <a:endParaRPr lang="en-US" sz="850" dirty="0"/>
          </a:p>
        </p:txBody>
      </p:sp>
      <p:sp>
        <p:nvSpPr>
          <p:cNvPr id="41" name="Text 37"/>
          <p:cNvSpPr/>
          <p:nvPr/>
        </p:nvSpPr>
        <p:spPr>
          <a:xfrm>
            <a:off x="7088505" y="5375791"/>
            <a:ext cx="2118836" cy="177165"/>
          </a:xfrm>
          <a:prstGeom prst="rect">
            <a:avLst/>
          </a:prstGeom>
          <a:noFill/>
          <a:ln/>
        </p:spPr>
        <p:txBody>
          <a:bodyPr wrap="none" lIns="0" tIns="0" rIns="0" bIns="0" rtlCol="0" anchor="t"/>
          <a:lstStyle/>
          <a:p>
            <a:pPr algn="l" indent="0" marL="0">
              <a:lnSpc>
                <a:spcPts val="1350"/>
              </a:lnSpc>
              <a:buNone/>
            </a:pPr>
            <a:r>
              <a:rPr lang="en-US" sz="1100" dirty="0">
                <a:solidFill>
                  <a:srgbClr val="030303"/>
                </a:solidFill>
                <a:latin typeface="DM Sans Semi Bold" pitchFamily="34" charset="0"/>
                <a:ea typeface="DM Sans Semi Bold" pitchFamily="34" charset="-122"/>
                <a:cs typeface="DM Sans Semi Bold" pitchFamily="34" charset="-120"/>
              </a:rPr>
              <a:t>Cost Optimization Opportunity</a:t>
            </a:r>
            <a:endParaRPr lang="en-US" sz="1100" dirty="0"/>
          </a:p>
        </p:txBody>
      </p:sp>
      <p:sp>
        <p:nvSpPr>
          <p:cNvPr id="42" name="Text 38"/>
          <p:cNvSpPr/>
          <p:nvPr/>
        </p:nvSpPr>
        <p:spPr>
          <a:xfrm>
            <a:off x="7088505" y="5666303"/>
            <a:ext cx="3820835" cy="725805"/>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Every hour moved from Sunday (R300/hr) to weekday OT1 (R225/hr) saves </a:t>
            </a:r>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R75 per hour</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Weekend work concentrates on Sundays, suggesting client-mandated schedules, catch-up work from delayed weekday progress, and deadline-driven compression.</a:t>
            </a:r>
            <a:endParaRPr lang="en-US" sz="850" dirty="0"/>
          </a:p>
        </p:txBody>
      </p:sp>
      <p:sp>
        <p:nvSpPr>
          <p:cNvPr id="43" name="Text 39"/>
          <p:cNvSpPr/>
          <p:nvPr/>
        </p:nvSpPr>
        <p:spPr>
          <a:xfrm>
            <a:off x="7088505" y="6494145"/>
            <a:ext cx="3820835" cy="362903"/>
          </a:xfrm>
          <a:prstGeom prst="rect">
            <a:avLst/>
          </a:prstGeom>
          <a:noFill/>
          <a:ln/>
        </p:spPr>
        <p:txBody>
          <a:bodyPr wrap="square" lIns="0" tIns="0" rIns="0" bIns="0" rtlCol="0" anchor="t"/>
          <a:lstStyle/>
          <a:p>
            <a:pPr algn="l" indent="0" marL="0">
              <a:lnSpc>
                <a:spcPts val="1400"/>
              </a:lnSpc>
              <a:buNone/>
            </a:pPr>
            <a:r>
              <a:rPr lang="en-US" sz="850" b="1" dirty="0">
                <a:solidFill>
                  <a:srgbClr val="1C9770"/>
                </a:solidFill>
                <a:latin typeface="Inter Medium" pitchFamily="34" charset="0"/>
                <a:ea typeface="Inter Medium" pitchFamily="34" charset="-122"/>
                <a:cs typeface="Inter Medium" pitchFamily="34" charset="-120"/>
              </a:rPr>
              <a:t>Potential monthly savings: ~R2.2M</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if work can be strategically rescheduled.</a:t>
            </a:r>
            <a:endParaRPr lang="en-US" sz="850" dirty="0"/>
          </a:p>
        </p:txBody>
      </p:sp>
      <p:sp>
        <p:nvSpPr>
          <p:cNvPr id="44" name="Text 40"/>
          <p:cNvSpPr/>
          <p:nvPr/>
        </p:nvSpPr>
        <p:spPr>
          <a:xfrm>
            <a:off x="3728442" y="7129105"/>
            <a:ext cx="2559010" cy="212646"/>
          </a:xfrm>
          <a:prstGeom prst="rect">
            <a:avLst/>
          </a:prstGeom>
          <a:noFill/>
          <a:ln/>
        </p:spPr>
        <p:txBody>
          <a:bodyPr wrap="none" lIns="0" tIns="0" rIns="0" bIns="0" rtlCol="0" anchor="t"/>
          <a:lstStyle/>
          <a:p>
            <a:pPr algn="l" indent="0" marL="0">
              <a:lnSpc>
                <a:spcPts val="1650"/>
              </a:lnSpc>
              <a:buNone/>
            </a:pPr>
            <a:r>
              <a:rPr lang="en-US" sz="1300" dirty="0">
                <a:solidFill>
                  <a:srgbClr val="030303"/>
                </a:solidFill>
                <a:latin typeface="DM Sans Semi Bold" pitchFamily="34" charset="0"/>
                <a:ea typeface="DM Sans Semi Bold" pitchFamily="34" charset="-122"/>
                <a:cs typeface="DM Sans Semi Bold" pitchFamily="34" charset="-120"/>
              </a:rPr>
              <a:t>Safety &amp; Compliance Concerns</a:t>
            </a:r>
            <a:endParaRPr lang="en-US" sz="1300" dirty="0"/>
          </a:p>
        </p:txBody>
      </p:sp>
      <p:sp>
        <p:nvSpPr>
          <p:cNvPr id="45" name="Text 41"/>
          <p:cNvSpPr/>
          <p:nvPr/>
        </p:nvSpPr>
        <p:spPr>
          <a:xfrm>
            <a:off x="3728442" y="7511772"/>
            <a:ext cx="7173397" cy="725805"/>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Analysis flagged records where employees worked more than 12 hours in a single day—a potential safety risk and labour law compliance concern under South Africa's Basic Conditions of Employment Act, which limits ordinary hours to 45 per week and overtime to 10 hours per week. Projects with repeated excessive-hours violations require operational review to ensure compliance and worker welfare.</a:t>
            </a:r>
            <a:endParaRPr lang="en-US" sz="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2470071" y="610433"/>
            <a:ext cx="1075730" cy="303133"/>
          </a:xfrm>
          <a:prstGeom prst="roundRect">
            <a:avLst>
              <a:gd name="adj" fmla="val 6065"/>
            </a:avLst>
          </a:prstGeom>
          <a:noFill/>
          <a:ln w="7620">
            <a:solidFill>
              <a:srgbClr val="1C9770"/>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69607" y="700683"/>
            <a:ext cx="122515" cy="122515"/>
          </a:xfrm>
          <a:prstGeom prst="rect">
            <a:avLst/>
          </a:prstGeom>
        </p:spPr>
      </p:pic>
      <p:sp>
        <p:nvSpPr>
          <p:cNvPr id="4" name="Text 1"/>
          <p:cNvSpPr/>
          <p:nvPr/>
        </p:nvSpPr>
        <p:spPr>
          <a:xfrm>
            <a:off x="2753320" y="664012"/>
            <a:ext cx="692944" cy="195977"/>
          </a:xfrm>
          <a:prstGeom prst="rect">
            <a:avLst/>
          </a:prstGeom>
          <a:noFill/>
          <a:ln/>
        </p:spPr>
        <p:txBody>
          <a:bodyPr wrap="none" lIns="0" tIns="0" rIns="0" bIns="0" rtlCol="0" anchor="t"/>
          <a:lstStyle/>
          <a:p>
            <a:pPr algn="l" indent="0" marL="0">
              <a:lnSpc>
                <a:spcPts val="1500"/>
              </a:lnSpc>
              <a:buNone/>
            </a:pPr>
            <a:r>
              <a:rPr lang="en-US" sz="950" dirty="0">
                <a:solidFill>
                  <a:srgbClr val="1C9770"/>
                </a:solidFill>
                <a:latin typeface="Inter Medium" pitchFamily="34" charset="0"/>
                <a:ea typeface="Inter Medium" pitchFamily="34" charset="-122"/>
                <a:cs typeface="Inter Medium" pitchFamily="34" charset="-120"/>
              </a:rPr>
              <a:t>CHAPTER 4</a:t>
            </a:r>
            <a:endParaRPr lang="en-US" sz="950" dirty="0"/>
          </a:p>
        </p:txBody>
      </p:sp>
      <p:sp>
        <p:nvSpPr>
          <p:cNvPr id="5" name="Text 2"/>
          <p:cNvSpPr/>
          <p:nvPr/>
        </p:nvSpPr>
        <p:spPr>
          <a:xfrm>
            <a:off x="2470071" y="974765"/>
            <a:ext cx="4276011" cy="478750"/>
          </a:xfrm>
          <a:prstGeom prst="rect">
            <a:avLst/>
          </a:prstGeom>
          <a:noFill/>
          <a:ln/>
        </p:spPr>
        <p:txBody>
          <a:bodyPr wrap="none" lIns="0" tIns="0" rIns="0" bIns="0" rtlCol="0" anchor="t"/>
          <a:lstStyle/>
          <a:p>
            <a:pPr algn="l" indent="0" marL="0">
              <a:lnSpc>
                <a:spcPts val="3750"/>
              </a:lnSpc>
              <a:buNone/>
            </a:pPr>
            <a:r>
              <a:rPr lang="en-US" sz="3000" dirty="0">
                <a:solidFill>
                  <a:srgbClr val="030303"/>
                </a:solidFill>
                <a:latin typeface="DM Sans Semi Bold" pitchFamily="34" charset="0"/>
                <a:ea typeface="DM Sans Semi Bold" pitchFamily="34" charset="-122"/>
                <a:cs typeface="DM Sans Semi Bold" pitchFamily="34" charset="-120"/>
              </a:rPr>
              <a:t>Root Cause Hypothesis</a:t>
            </a:r>
            <a:endParaRPr lang="en-US" sz="3000" dirty="0"/>
          </a:p>
        </p:txBody>
      </p:sp>
      <p:sp>
        <p:nvSpPr>
          <p:cNvPr id="6" name="Text 3"/>
          <p:cNvSpPr/>
          <p:nvPr/>
        </p:nvSpPr>
        <p:spPr>
          <a:xfrm>
            <a:off x="2470071" y="1514713"/>
            <a:ext cx="9485471" cy="383024"/>
          </a:xfrm>
          <a:prstGeom prst="rect">
            <a:avLst/>
          </a:prstGeom>
          <a:noFill/>
          <a:ln/>
        </p:spPr>
        <p:txBody>
          <a:bodyPr wrap="none" lIns="0" tIns="0" rIns="0" bIns="0" rtlCol="0" anchor="t"/>
          <a:lstStyle/>
          <a:p>
            <a:pPr algn="l" indent="0" marL="0">
              <a:lnSpc>
                <a:spcPts val="3000"/>
              </a:lnSpc>
              <a:buNone/>
            </a:pPr>
            <a:r>
              <a:rPr lang="en-US" sz="2400" dirty="0">
                <a:solidFill>
                  <a:srgbClr val="030303"/>
                </a:solidFill>
                <a:latin typeface="DM Sans Semi Bold" pitchFamily="34" charset="0"/>
                <a:ea typeface="DM Sans Semi Bold" pitchFamily="34" charset="-122"/>
                <a:cs typeface="DM Sans Semi Bold" pitchFamily="34" charset="-120"/>
              </a:rPr>
              <a:t>Why is Overtime Concentrated in Inland Infrastructure Projects?</a:t>
            </a:r>
            <a:endParaRPr lang="en-US" sz="2400" dirty="0"/>
          </a:p>
        </p:txBody>
      </p:sp>
      <p:pic>
        <p:nvPicPr>
          <p:cNvPr id="7" name="Image 1" descr="preencoded.png">    </p:cNvPr>
          <p:cNvPicPr>
            <a:picLocks noChangeAspect="1"/>
          </p:cNvPicPr>
          <p:nvPr/>
        </p:nvPicPr>
        <p:blipFill>
          <a:blip r:embed="rId3"/>
          <a:stretch>
            <a:fillRect/>
          </a:stretch>
        </p:blipFill>
        <p:spPr>
          <a:xfrm>
            <a:off x="2470071" y="2127528"/>
            <a:ext cx="765929" cy="1372910"/>
          </a:xfrm>
          <a:prstGeom prst="rect">
            <a:avLst/>
          </a:prstGeom>
        </p:spPr>
      </p:pic>
      <p:sp>
        <p:nvSpPr>
          <p:cNvPr id="8" name="Text 4"/>
          <p:cNvSpPr/>
          <p:nvPr/>
        </p:nvSpPr>
        <p:spPr>
          <a:xfrm>
            <a:off x="3389114" y="2280642"/>
            <a:ext cx="2633543" cy="239316"/>
          </a:xfrm>
          <a:prstGeom prst="rect">
            <a:avLst/>
          </a:prstGeom>
          <a:noFill/>
          <a:ln/>
        </p:spPr>
        <p:txBody>
          <a:bodyPr wrap="none" lIns="0" tIns="0" rIns="0" bIns="0" rtlCol="0" anchor="t"/>
          <a:lstStyle/>
          <a:p>
            <a:pPr algn="l" indent="0" marL="0">
              <a:lnSpc>
                <a:spcPts val="1850"/>
              </a:lnSpc>
              <a:buNone/>
            </a:pPr>
            <a:r>
              <a:rPr lang="en-US" sz="1500" dirty="0">
                <a:solidFill>
                  <a:srgbClr val="464646"/>
                </a:solidFill>
                <a:latin typeface="DM Sans Semi Bold" pitchFamily="34" charset="0"/>
                <a:ea typeface="DM Sans Semi Bold" pitchFamily="34" charset="-122"/>
                <a:cs typeface="DM Sans Semi Bold" pitchFamily="34" charset="-120"/>
              </a:rPr>
              <a:t>Project Type Characteristics</a:t>
            </a:r>
            <a:endParaRPr lang="en-US" sz="1500" dirty="0"/>
          </a:p>
        </p:txBody>
      </p:sp>
      <p:sp>
        <p:nvSpPr>
          <p:cNvPr id="9" name="Text 5"/>
          <p:cNvSpPr/>
          <p:nvPr/>
        </p:nvSpPr>
        <p:spPr>
          <a:xfrm>
            <a:off x="3389114" y="2611874"/>
            <a:ext cx="8771096" cy="735449"/>
          </a:xfrm>
          <a:prstGeom prst="rect">
            <a:avLst/>
          </a:prstGeom>
          <a:noFill/>
          <a:ln/>
        </p:spPr>
        <p:txBody>
          <a:bodyPr wrap="square" lIns="0" tIns="0" rIns="0" bIns="0" rtlCol="0" anchor="t"/>
          <a:lstStyle/>
          <a:p>
            <a:pPr algn="l" indent="0" marL="0">
              <a:lnSpc>
                <a:spcPts val="1900"/>
              </a:lnSpc>
              <a:buNone/>
            </a:pPr>
            <a:r>
              <a:rPr lang="en-US" sz="1200" dirty="0">
                <a:solidFill>
                  <a:srgbClr val="464646"/>
                </a:solidFill>
                <a:latin typeface="Inter Medium" pitchFamily="34" charset="0"/>
                <a:ea typeface="Inter Medium" pitchFamily="34" charset="-122"/>
                <a:cs typeface="Inter Medium" pitchFamily="34" charset="-120"/>
              </a:rPr>
              <a:t>Roads &amp; Earthworks represent weather-dependent work with compressed schedules. Infrastructure projects include client-penalty clauses for delays, and civils work involves sequential dependencies where Phase B cannot start until Phase A is complete.</a:t>
            </a:r>
            <a:endParaRPr lang="en-US" sz="1200" dirty="0"/>
          </a:p>
        </p:txBody>
      </p:sp>
      <p:pic>
        <p:nvPicPr>
          <p:cNvPr id="10" name="Image 2" descr="preencoded.png">    </p:cNvPr>
          <p:cNvPicPr>
            <a:picLocks noChangeAspect="1"/>
          </p:cNvPicPr>
          <p:nvPr/>
        </p:nvPicPr>
        <p:blipFill>
          <a:blip r:embed="rId4"/>
          <a:stretch>
            <a:fillRect/>
          </a:stretch>
        </p:blipFill>
        <p:spPr>
          <a:xfrm>
            <a:off x="2470071" y="3500438"/>
            <a:ext cx="765929" cy="1372910"/>
          </a:xfrm>
          <a:prstGeom prst="rect">
            <a:avLst/>
          </a:prstGeom>
        </p:spPr>
      </p:pic>
      <p:sp>
        <p:nvSpPr>
          <p:cNvPr id="11" name="Text 6"/>
          <p:cNvSpPr/>
          <p:nvPr/>
        </p:nvSpPr>
        <p:spPr>
          <a:xfrm>
            <a:off x="3389114" y="3653552"/>
            <a:ext cx="2448163" cy="239316"/>
          </a:xfrm>
          <a:prstGeom prst="rect">
            <a:avLst/>
          </a:prstGeom>
          <a:noFill/>
          <a:ln/>
        </p:spPr>
        <p:txBody>
          <a:bodyPr wrap="none" lIns="0" tIns="0" rIns="0" bIns="0" rtlCol="0" anchor="t"/>
          <a:lstStyle/>
          <a:p>
            <a:pPr algn="l" indent="0" marL="0">
              <a:lnSpc>
                <a:spcPts val="1850"/>
              </a:lnSpc>
              <a:buNone/>
            </a:pPr>
            <a:r>
              <a:rPr lang="en-US" sz="1500" dirty="0">
                <a:solidFill>
                  <a:srgbClr val="464646"/>
                </a:solidFill>
                <a:latin typeface="DM Sans Semi Bold" pitchFamily="34" charset="0"/>
                <a:ea typeface="DM Sans Semi Bold" pitchFamily="34" charset="-122"/>
                <a:cs typeface="DM Sans Semi Bold" pitchFamily="34" charset="-120"/>
              </a:rPr>
              <a:t>Production Flow Dynamics</a:t>
            </a:r>
            <a:endParaRPr lang="en-US" sz="1500" dirty="0"/>
          </a:p>
        </p:txBody>
      </p:sp>
      <p:sp>
        <p:nvSpPr>
          <p:cNvPr id="12" name="Text 7"/>
          <p:cNvSpPr/>
          <p:nvPr/>
        </p:nvSpPr>
        <p:spPr>
          <a:xfrm>
            <a:off x="3389114" y="3984784"/>
            <a:ext cx="8771096" cy="735449"/>
          </a:xfrm>
          <a:prstGeom prst="rect">
            <a:avLst/>
          </a:prstGeom>
          <a:noFill/>
          <a:ln/>
        </p:spPr>
        <p:txBody>
          <a:bodyPr wrap="square" lIns="0" tIns="0" rIns="0" bIns="0" rtlCol="0" anchor="t"/>
          <a:lstStyle/>
          <a:p>
            <a:pPr algn="l" indent="0" marL="0">
              <a:lnSpc>
                <a:spcPts val="1900"/>
              </a:lnSpc>
              <a:buNone/>
            </a:pPr>
            <a:r>
              <a:rPr lang="en-US" sz="1200" dirty="0">
                <a:solidFill>
                  <a:srgbClr val="464646"/>
                </a:solidFill>
                <a:latin typeface="Inter Medium" pitchFamily="34" charset="0"/>
                <a:ea typeface="Inter Medium" pitchFamily="34" charset="-122"/>
                <a:cs typeface="Inter Medium" pitchFamily="34" charset="-120"/>
              </a:rPr>
              <a:t>Crushing operations must run continuously once started due to high setup costs. Dump truck fleets optimize around crusher output—stopping operations means idle equipment and lost productivity. Material stockpiling windows are limited by site constraints.</a:t>
            </a:r>
            <a:endParaRPr lang="en-US" sz="1200" dirty="0"/>
          </a:p>
        </p:txBody>
      </p:sp>
      <p:pic>
        <p:nvPicPr>
          <p:cNvPr id="13" name="Image 3" descr="preencoded.png">    </p:cNvPr>
          <p:cNvPicPr>
            <a:picLocks noChangeAspect="1"/>
          </p:cNvPicPr>
          <p:nvPr/>
        </p:nvPicPr>
        <p:blipFill>
          <a:blip r:embed="rId5"/>
          <a:stretch>
            <a:fillRect/>
          </a:stretch>
        </p:blipFill>
        <p:spPr>
          <a:xfrm>
            <a:off x="2470071" y="4873347"/>
            <a:ext cx="765929" cy="1372910"/>
          </a:xfrm>
          <a:prstGeom prst="rect">
            <a:avLst/>
          </a:prstGeom>
        </p:spPr>
      </p:pic>
      <p:sp>
        <p:nvSpPr>
          <p:cNvPr id="14" name="Text 8"/>
          <p:cNvSpPr/>
          <p:nvPr/>
        </p:nvSpPr>
        <p:spPr>
          <a:xfrm>
            <a:off x="3389114" y="5026462"/>
            <a:ext cx="2152412" cy="239316"/>
          </a:xfrm>
          <a:prstGeom prst="rect">
            <a:avLst/>
          </a:prstGeom>
          <a:noFill/>
          <a:ln/>
        </p:spPr>
        <p:txBody>
          <a:bodyPr wrap="none" lIns="0" tIns="0" rIns="0" bIns="0" rtlCol="0" anchor="t"/>
          <a:lstStyle/>
          <a:p>
            <a:pPr algn="l" indent="0" marL="0">
              <a:lnSpc>
                <a:spcPts val="1850"/>
              </a:lnSpc>
              <a:buNone/>
            </a:pPr>
            <a:r>
              <a:rPr lang="en-US" sz="1500" dirty="0">
                <a:solidFill>
                  <a:srgbClr val="464646"/>
                </a:solidFill>
                <a:latin typeface="DM Sans Semi Bold" pitchFamily="34" charset="0"/>
                <a:ea typeface="DM Sans Semi Bold" pitchFamily="34" charset="-122"/>
                <a:cs typeface="DM Sans Semi Bold" pitchFamily="34" charset="-120"/>
              </a:rPr>
              <a:t>Scheduling Constraints</a:t>
            </a:r>
            <a:endParaRPr lang="en-US" sz="1500" dirty="0"/>
          </a:p>
        </p:txBody>
      </p:sp>
      <p:sp>
        <p:nvSpPr>
          <p:cNvPr id="15" name="Text 9"/>
          <p:cNvSpPr/>
          <p:nvPr/>
        </p:nvSpPr>
        <p:spPr>
          <a:xfrm>
            <a:off x="3389114" y="5357693"/>
            <a:ext cx="8771096" cy="735449"/>
          </a:xfrm>
          <a:prstGeom prst="rect">
            <a:avLst/>
          </a:prstGeom>
          <a:noFill/>
          <a:ln/>
        </p:spPr>
        <p:txBody>
          <a:bodyPr wrap="square" lIns="0" tIns="0" rIns="0" bIns="0" rtlCol="0" anchor="t"/>
          <a:lstStyle/>
          <a:p>
            <a:pPr algn="l" indent="0" marL="0">
              <a:lnSpc>
                <a:spcPts val="1900"/>
              </a:lnSpc>
              <a:buNone/>
            </a:pPr>
            <a:r>
              <a:rPr lang="en-US" sz="1200" dirty="0">
                <a:solidFill>
                  <a:srgbClr val="464646"/>
                </a:solidFill>
                <a:latin typeface="Inter Medium" pitchFamily="34" charset="0"/>
                <a:ea typeface="Inter Medium" pitchFamily="34" charset="-122"/>
                <a:cs typeface="Inter Medium" pitchFamily="34" charset="-120"/>
              </a:rPr>
              <a:t>Client-mandated work windows (such as road lane closures only on weekends), equipment rental periods requiring maximized utilization to avoid idle costs, and subcontractor coordination with multiple trades on the critical path all compress available working time.</a:t>
            </a:r>
            <a:endParaRPr lang="en-US" sz="1200" dirty="0"/>
          </a:p>
        </p:txBody>
      </p:sp>
      <p:pic>
        <p:nvPicPr>
          <p:cNvPr id="16" name="Image 4" descr="preencoded.png">    </p:cNvPr>
          <p:cNvPicPr>
            <a:picLocks noChangeAspect="1"/>
          </p:cNvPicPr>
          <p:nvPr/>
        </p:nvPicPr>
        <p:blipFill>
          <a:blip r:embed="rId6"/>
          <a:stretch>
            <a:fillRect/>
          </a:stretch>
        </p:blipFill>
        <p:spPr>
          <a:xfrm>
            <a:off x="2470071" y="6246257"/>
            <a:ext cx="765929" cy="1372910"/>
          </a:xfrm>
          <a:prstGeom prst="rect">
            <a:avLst/>
          </a:prstGeom>
        </p:spPr>
      </p:pic>
      <p:sp>
        <p:nvSpPr>
          <p:cNvPr id="17" name="Text 10"/>
          <p:cNvSpPr/>
          <p:nvPr/>
        </p:nvSpPr>
        <p:spPr>
          <a:xfrm>
            <a:off x="3389114" y="6399371"/>
            <a:ext cx="2666286" cy="239316"/>
          </a:xfrm>
          <a:prstGeom prst="rect">
            <a:avLst/>
          </a:prstGeom>
          <a:noFill/>
          <a:ln/>
        </p:spPr>
        <p:txBody>
          <a:bodyPr wrap="none" lIns="0" tIns="0" rIns="0" bIns="0" rtlCol="0" anchor="t"/>
          <a:lstStyle/>
          <a:p>
            <a:pPr algn="l" indent="0" marL="0">
              <a:lnSpc>
                <a:spcPts val="1850"/>
              </a:lnSpc>
              <a:buNone/>
            </a:pPr>
            <a:r>
              <a:rPr lang="en-US" sz="1500" dirty="0">
                <a:solidFill>
                  <a:srgbClr val="464646"/>
                </a:solidFill>
                <a:latin typeface="DM Sans Semi Bold" pitchFamily="34" charset="0"/>
                <a:ea typeface="DM Sans Semi Bold" pitchFamily="34" charset="-122"/>
                <a:cs typeface="DM Sans Semi Bold" pitchFamily="34" charset="-120"/>
              </a:rPr>
              <a:t>Potential Capacity Mismatch</a:t>
            </a:r>
            <a:endParaRPr lang="en-US" sz="1500" dirty="0"/>
          </a:p>
        </p:txBody>
      </p:sp>
      <p:sp>
        <p:nvSpPr>
          <p:cNvPr id="18" name="Text 11"/>
          <p:cNvSpPr/>
          <p:nvPr/>
        </p:nvSpPr>
        <p:spPr>
          <a:xfrm>
            <a:off x="3389114" y="6730603"/>
            <a:ext cx="8771096" cy="735449"/>
          </a:xfrm>
          <a:prstGeom prst="rect">
            <a:avLst/>
          </a:prstGeom>
          <a:noFill/>
          <a:ln/>
        </p:spPr>
        <p:txBody>
          <a:bodyPr wrap="square" lIns="0" tIns="0" rIns="0" bIns="0" rtlCol="0" anchor="t"/>
          <a:lstStyle/>
          <a:p>
            <a:pPr algn="l" indent="0" marL="0">
              <a:lnSpc>
                <a:spcPts val="1900"/>
              </a:lnSpc>
              <a:buNone/>
            </a:pPr>
            <a:r>
              <a:rPr lang="en-US" sz="1200" dirty="0">
                <a:solidFill>
                  <a:srgbClr val="464646"/>
                </a:solidFill>
                <a:latin typeface="Inter Medium" pitchFamily="34" charset="0"/>
                <a:ea typeface="Inter Medium" pitchFamily="34" charset="-122"/>
                <a:cs typeface="Inter Medium" pitchFamily="34" charset="-120"/>
              </a:rPr>
              <a:t>Projects INREP35500 and INREP35700 combined employ 356 people with 27-37% overtime. This suggests original labour estimates were too conservative, project scope changed without workforce adjustment, or equipment capacity limits crew size.</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3728442" y="328613"/>
            <a:ext cx="1208723" cy="213003"/>
          </a:xfrm>
          <a:prstGeom prst="roundRect">
            <a:avLst>
              <a:gd name="adj" fmla="val 6389"/>
            </a:avLst>
          </a:prstGeom>
          <a:solidFill>
            <a:srgbClr val="D4F7EC"/>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796427" y="389692"/>
            <a:ext cx="90726" cy="90726"/>
          </a:xfrm>
          <a:prstGeom prst="rect">
            <a:avLst/>
          </a:prstGeom>
        </p:spPr>
      </p:pic>
      <p:sp>
        <p:nvSpPr>
          <p:cNvPr id="4" name="Text 1"/>
          <p:cNvSpPr/>
          <p:nvPr/>
        </p:nvSpPr>
        <p:spPr>
          <a:xfrm>
            <a:off x="3932515" y="362545"/>
            <a:ext cx="936665" cy="145137"/>
          </a:xfrm>
          <a:prstGeom prst="rect">
            <a:avLst/>
          </a:prstGeom>
          <a:noFill/>
          <a:ln/>
        </p:spPr>
        <p:txBody>
          <a:bodyPr wrap="none" lIns="0" tIns="0" rIns="0" bIns="0" rtlCol="0" anchor="t"/>
          <a:lstStyle/>
          <a:p>
            <a:pPr algn="l" indent="0" marL="0">
              <a:lnSpc>
                <a:spcPts val="1100"/>
              </a:lnSpc>
              <a:buNone/>
            </a:pPr>
            <a:r>
              <a:rPr lang="en-US" sz="700" dirty="0">
                <a:solidFill>
                  <a:srgbClr val="464646"/>
                </a:solidFill>
                <a:latin typeface="Inter Medium" pitchFamily="34" charset="0"/>
                <a:ea typeface="Inter Medium" pitchFamily="34" charset="-122"/>
                <a:cs typeface="Inter Medium" pitchFamily="34" charset="-120"/>
              </a:rPr>
              <a:t>RECOMMENDATIONS</a:t>
            </a:r>
            <a:endParaRPr lang="en-US" sz="700" dirty="0"/>
          </a:p>
        </p:txBody>
      </p:sp>
      <p:sp>
        <p:nvSpPr>
          <p:cNvPr id="5" name="Text 2"/>
          <p:cNvSpPr/>
          <p:nvPr/>
        </p:nvSpPr>
        <p:spPr>
          <a:xfrm>
            <a:off x="3728442" y="586978"/>
            <a:ext cx="3887867" cy="354330"/>
          </a:xfrm>
          <a:prstGeom prst="rect">
            <a:avLst/>
          </a:prstGeom>
          <a:noFill/>
          <a:ln/>
        </p:spPr>
        <p:txBody>
          <a:bodyPr wrap="none" lIns="0" tIns="0" rIns="0" bIns="0" rtlCol="0" anchor="t"/>
          <a:lstStyle/>
          <a:p>
            <a:pPr algn="l"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Strategic Recommendations</a:t>
            </a:r>
            <a:endParaRPr lang="en-US" sz="2200" dirty="0"/>
          </a:p>
        </p:txBody>
      </p:sp>
      <p:sp>
        <p:nvSpPr>
          <p:cNvPr id="6" name="Text 3"/>
          <p:cNvSpPr/>
          <p:nvPr/>
        </p:nvSpPr>
        <p:spPr>
          <a:xfrm>
            <a:off x="3728442" y="1111329"/>
            <a:ext cx="113348" cy="141684"/>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DM Sans Light" pitchFamily="34" charset="0"/>
                <a:ea typeface="DM Sans Light" pitchFamily="34" charset="-122"/>
                <a:cs typeface="DM Sans Light" pitchFamily="34" charset="-120"/>
              </a:rPr>
              <a:t>01</a:t>
            </a:r>
            <a:endParaRPr lang="en-US" sz="850" dirty="0"/>
          </a:p>
        </p:txBody>
      </p:sp>
      <p:sp>
        <p:nvSpPr>
          <p:cNvPr id="7" name="Shape 4"/>
          <p:cNvSpPr/>
          <p:nvPr/>
        </p:nvSpPr>
        <p:spPr>
          <a:xfrm>
            <a:off x="3728442" y="1288733"/>
            <a:ext cx="2315528" cy="15240"/>
          </a:xfrm>
          <a:prstGeom prst="rect">
            <a:avLst/>
          </a:prstGeom>
          <a:solidFill>
            <a:srgbClr val="1C9770"/>
          </a:solidFill>
          <a:ln/>
        </p:spPr>
      </p:sp>
      <p:sp>
        <p:nvSpPr>
          <p:cNvPr id="8" name="Text 5"/>
          <p:cNvSpPr/>
          <p:nvPr/>
        </p:nvSpPr>
        <p:spPr>
          <a:xfrm>
            <a:off x="3728442" y="1375886"/>
            <a:ext cx="2151698" cy="177165"/>
          </a:xfrm>
          <a:prstGeom prst="rect">
            <a:avLst/>
          </a:prstGeom>
          <a:noFill/>
          <a:ln/>
        </p:spPr>
        <p:txBody>
          <a:bodyPr wrap="non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Immediate Actions (0-30 days)</a:t>
            </a:r>
            <a:endParaRPr lang="en-US" sz="1100" dirty="0"/>
          </a:p>
        </p:txBody>
      </p:sp>
      <p:sp>
        <p:nvSpPr>
          <p:cNvPr id="9" name="Text 6"/>
          <p:cNvSpPr/>
          <p:nvPr/>
        </p:nvSpPr>
        <p:spPr>
          <a:xfrm>
            <a:off x="3728442" y="1621036"/>
            <a:ext cx="2315528" cy="1451610"/>
          </a:xfrm>
          <a:prstGeom prst="rect">
            <a:avLst/>
          </a:prstGeom>
          <a:noFill/>
          <a:ln/>
        </p:spPr>
        <p:txBody>
          <a:bodyPr wrap="square" lIns="0" tIns="0" rIns="0" bIns="0" rtlCol="0" anchor="t"/>
          <a:lstStyle/>
          <a:p>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Project Audit - High OT% Contracts:</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Target CSCIVSB467 (33.3% OT) and INLECI1550 (34.7% OT) with operations reviews to identify bottlenecks. Determine if project timelines are realistic, equipment capacity matches labour force, and whether Sunday work can be rescheduled.</a:t>
            </a:r>
            <a:endParaRPr lang="en-US" sz="850" dirty="0"/>
          </a:p>
        </p:txBody>
      </p:sp>
      <p:sp>
        <p:nvSpPr>
          <p:cNvPr id="10" name="Text 7"/>
          <p:cNvSpPr/>
          <p:nvPr/>
        </p:nvSpPr>
        <p:spPr>
          <a:xfrm>
            <a:off x="6157317" y="1111329"/>
            <a:ext cx="113348" cy="141684"/>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DM Sans Light" pitchFamily="34" charset="0"/>
                <a:ea typeface="DM Sans Light" pitchFamily="34" charset="-122"/>
                <a:cs typeface="DM Sans Light" pitchFamily="34" charset="-120"/>
              </a:rPr>
              <a:t>02</a:t>
            </a:r>
            <a:endParaRPr lang="en-US" sz="850" dirty="0"/>
          </a:p>
        </p:txBody>
      </p:sp>
      <p:sp>
        <p:nvSpPr>
          <p:cNvPr id="11" name="Shape 8"/>
          <p:cNvSpPr/>
          <p:nvPr/>
        </p:nvSpPr>
        <p:spPr>
          <a:xfrm>
            <a:off x="6157317" y="1288733"/>
            <a:ext cx="2315528" cy="15240"/>
          </a:xfrm>
          <a:prstGeom prst="rect">
            <a:avLst/>
          </a:prstGeom>
          <a:solidFill>
            <a:srgbClr val="1C9770"/>
          </a:solidFill>
          <a:ln/>
        </p:spPr>
      </p:sp>
      <p:sp>
        <p:nvSpPr>
          <p:cNvPr id="12" name="Text 9"/>
          <p:cNvSpPr/>
          <p:nvPr/>
        </p:nvSpPr>
        <p:spPr>
          <a:xfrm>
            <a:off x="6157317" y="1375886"/>
            <a:ext cx="2315528" cy="354330"/>
          </a:xfrm>
          <a:prstGeom prst="rect">
            <a:avLst/>
          </a:prstGeom>
          <a:noFill/>
          <a:ln/>
        </p:spPr>
        <p:txBody>
          <a:bodyPr wrap="squar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Standardize External Employee Data</a:t>
            </a:r>
            <a:endParaRPr lang="en-US" sz="1100" dirty="0"/>
          </a:p>
        </p:txBody>
      </p:sp>
      <p:sp>
        <p:nvSpPr>
          <p:cNvPr id="13" name="Text 10"/>
          <p:cNvSpPr/>
          <p:nvPr/>
        </p:nvSpPr>
        <p:spPr>
          <a:xfrm>
            <a:off x="6157317" y="1798201"/>
            <a:ext cx="2315528" cy="1088708"/>
          </a:xfrm>
          <a:prstGeom prst="rect">
            <a:avLst/>
          </a:prstGeom>
          <a:noFill/>
          <a:ln/>
        </p:spPr>
        <p:txBody>
          <a:bodyPr wrap="square" lIns="0" tIns="0" rIns="0" bIns="0" rtlCol="0" anchor="t"/>
          <a:lstStyle/>
          <a:p>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Solve the PDF problem:</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Require standardized data format in future client contracts to eliminate client-provided PDF reports that lack discipline categorization, enabling better cost tracking and resource planning across all clocking systems.</a:t>
            </a:r>
            <a:endParaRPr lang="en-US" sz="850" dirty="0"/>
          </a:p>
        </p:txBody>
      </p:sp>
      <p:sp>
        <p:nvSpPr>
          <p:cNvPr id="14" name="Text 11"/>
          <p:cNvSpPr/>
          <p:nvPr/>
        </p:nvSpPr>
        <p:spPr>
          <a:xfrm>
            <a:off x="8586192" y="1111329"/>
            <a:ext cx="113348" cy="141684"/>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DM Sans Light" pitchFamily="34" charset="0"/>
                <a:ea typeface="DM Sans Light" pitchFamily="34" charset="-122"/>
                <a:cs typeface="DM Sans Light" pitchFamily="34" charset="-120"/>
              </a:rPr>
              <a:t>03</a:t>
            </a:r>
            <a:endParaRPr lang="en-US" sz="850" dirty="0"/>
          </a:p>
        </p:txBody>
      </p:sp>
      <p:sp>
        <p:nvSpPr>
          <p:cNvPr id="15" name="Shape 12"/>
          <p:cNvSpPr/>
          <p:nvPr/>
        </p:nvSpPr>
        <p:spPr>
          <a:xfrm>
            <a:off x="8586192" y="1288733"/>
            <a:ext cx="2315647" cy="15240"/>
          </a:xfrm>
          <a:prstGeom prst="rect">
            <a:avLst/>
          </a:prstGeom>
          <a:solidFill>
            <a:srgbClr val="1C9770"/>
          </a:solidFill>
          <a:ln/>
        </p:spPr>
      </p:sp>
      <p:sp>
        <p:nvSpPr>
          <p:cNvPr id="16" name="Text 13"/>
          <p:cNvSpPr/>
          <p:nvPr/>
        </p:nvSpPr>
        <p:spPr>
          <a:xfrm>
            <a:off x="8586192" y="1375886"/>
            <a:ext cx="2315647" cy="354330"/>
          </a:xfrm>
          <a:prstGeom prst="rect">
            <a:avLst/>
          </a:prstGeom>
          <a:noFill/>
          <a:ln/>
        </p:spPr>
        <p:txBody>
          <a:bodyPr wrap="squar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Implement Overtime Approval Workflow</a:t>
            </a:r>
            <a:endParaRPr lang="en-US" sz="1100" dirty="0"/>
          </a:p>
        </p:txBody>
      </p:sp>
      <p:sp>
        <p:nvSpPr>
          <p:cNvPr id="17" name="Text 14"/>
          <p:cNvSpPr/>
          <p:nvPr/>
        </p:nvSpPr>
        <p:spPr>
          <a:xfrm>
            <a:off x="8586192" y="1798201"/>
            <a:ext cx="2315647" cy="1088708"/>
          </a:xfrm>
          <a:prstGeom prst="rect">
            <a:avLst/>
          </a:prstGeom>
          <a:noFill/>
          <a:ln/>
        </p:spPr>
        <p:txBody>
          <a:bodyPr wrap="square" lIns="0" tIns="0" rIns="0" bIns="0" rtlCol="0" anchor="t"/>
          <a:lstStyle/>
          <a:p>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Add control layer:</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Deploy digital approval system linking time records to project budgets, enabling real-time budget tracking, early intervention on cost overruns, and visibility into overtime authorization patterns.</a:t>
            </a:r>
            <a:endParaRPr lang="en-US" sz="850" dirty="0"/>
          </a:p>
        </p:txBody>
      </p:sp>
      <p:sp>
        <p:nvSpPr>
          <p:cNvPr id="18" name="Text 15"/>
          <p:cNvSpPr/>
          <p:nvPr/>
        </p:nvSpPr>
        <p:spPr>
          <a:xfrm>
            <a:off x="3728442" y="3327678"/>
            <a:ext cx="3498056" cy="212646"/>
          </a:xfrm>
          <a:prstGeom prst="rect">
            <a:avLst/>
          </a:prstGeom>
          <a:noFill/>
          <a:ln/>
        </p:spPr>
        <p:txBody>
          <a:bodyPr wrap="none" lIns="0" tIns="0" rIns="0" bIns="0" rtlCol="0" anchor="t"/>
          <a:lstStyle/>
          <a:p>
            <a:pPr algn="l" indent="0" marL="0">
              <a:lnSpc>
                <a:spcPts val="1650"/>
              </a:lnSpc>
              <a:buNone/>
            </a:pPr>
            <a:r>
              <a:rPr lang="en-US" sz="1300" dirty="0">
                <a:solidFill>
                  <a:srgbClr val="030303"/>
                </a:solidFill>
                <a:latin typeface="DM Sans Semi Bold" pitchFamily="34" charset="0"/>
                <a:ea typeface="DM Sans Semi Bold" pitchFamily="34" charset="-122"/>
                <a:cs typeface="DM Sans Semi Bold" pitchFamily="34" charset="-120"/>
              </a:rPr>
              <a:t>Medium-Term Optimizations (30-90 days)</a:t>
            </a:r>
            <a:endParaRPr lang="en-US" sz="1300" dirty="0"/>
          </a:p>
        </p:txBody>
      </p:sp>
      <p:sp>
        <p:nvSpPr>
          <p:cNvPr id="19" name="Text 16"/>
          <p:cNvSpPr/>
          <p:nvPr/>
        </p:nvSpPr>
        <p:spPr>
          <a:xfrm>
            <a:off x="3728442" y="3823692"/>
            <a:ext cx="1905119" cy="177165"/>
          </a:xfrm>
          <a:prstGeom prst="rect">
            <a:avLst/>
          </a:prstGeom>
          <a:noFill/>
          <a:ln/>
        </p:spPr>
        <p:txBody>
          <a:bodyPr wrap="none" lIns="0" tIns="0" rIns="0" bIns="0" rtlCol="0" anchor="t"/>
          <a:lstStyle/>
          <a:p>
            <a:pPr algn="l" indent="0" marL="0">
              <a:lnSpc>
                <a:spcPts val="1350"/>
              </a:lnSpc>
              <a:buNone/>
            </a:pPr>
            <a:r>
              <a:rPr lang="en-US" sz="1100" dirty="0">
                <a:solidFill>
                  <a:srgbClr val="030303"/>
                </a:solidFill>
                <a:latin typeface="DM Sans Semi Bold" pitchFamily="34" charset="0"/>
                <a:ea typeface="DM Sans Semi Bold" pitchFamily="34" charset="-122"/>
                <a:cs typeface="DM Sans Semi Bold" pitchFamily="34" charset="-120"/>
              </a:rPr>
              <a:t>Shift Schedule Optimization</a:t>
            </a:r>
            <a:endParaRPr lang="en-US" sz="1100" dirty="0"/>
          </a:p>
        </p:txBody>
      </p:sp>
      <p:sp>
        <p:nvSpPr>
          <p:cNvPr id="20" name="Text 17"/>
          <p:cNvSpPr/>
          <p:nvPr/>
        </p:nvSpPr>
        <p:spPr>
          <a:xfrm>
            <a:off x="3728442" y="4114205"/>
            <a:ext cx="2181820" cy="907256"/>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Model 10-hour shifts versus 9-hour plus 3-hour OT patterns for crusher operators (36.6% OT) and drivers (30.3% OT). Evaluate 4-day versus 5-day shift rotations.</a:t>
            </a:r>
            <a:endParaRPr lang="en-US" sz="850" dirty="0"/>
          </a:p>
        </p:txBody>
      </p:sp>
      <p:sp>
        <p:nvSpPr>
          <p:cNvPr id="21" name="Text 18"/>
          <p:cNvSpPr/>
          <p:nvPr/>
        </p:nvSpPr>
        <p:spPr>
          <a:xfrm>
            <a:off x="3728442" y="5123498"/>
            <a:ext cx="2181820" cy="362903"/>
          </a:xfrm>
          <a:prstGeom prst="rect">
            <a:avLst/>
          </a:prstGeom>
          <a:noFill/>
          <a:ln/>
        </p:spPr>
        <p:txBody>
          <a:bodyPr wrap="square" lIns="0" tIns="0" rIns="0" bIns="0" rtlCol="0" anchor="t"/>
          <a:lstStyle/>
          <a:p>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Expected ROI:</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If 20% of OT converts to NT, monthly savings = </a:t>
            </a:r>
            <a:pPr algn="l" indent="0" marL="0">
              <a:lnSpc>
                <a:spcPts val="1400"/>
              </a:lnSpc>
              <a:buNone/>
            </a:pPr>
            <a:r>
              <a:rPr lang="en-US" sz="850" b="1" dirty="0">
                <a:solidFill>
                  <a:srgbClr val="1C9770"/>
                </a:solidFill>
                <a:latin typeface="Inter Medium" pitchFamily="34" charset="0"/>
                <a:ea typeface="Inter Medium" pitchFamily="34" charset="-122"/>
                <a:cs typeface="Inter Medium" pitchFamily="34" charset="-120"/>
              </a:rPr>
              <a:t>~R7.3M</a:t>
            </a:r>
            <a:endParaRPr lang="en-US" sz="850" dirty="0"/>
          </a:p>
        </p:txBody>
      </p:sp>
      <p:sp>
        <p:nvSpPr>
          <p:cNvPr id="22" name="Text 19"/>
          <p:cNvSpPr/>
          <p:nvPr/>
        </p:nvSpPr>
        <p:spPr>
          <a:xfrm>
            <a:off x="6194584" y="3823692"/>
            <a:ext cx="1630561" cy="177165"/>
          </a:xfrm>
          <a:prstGeom prst="rect">
            <a:avLst/>
          </a:prstGeom>
          <a:noFill/>
          <a:ln/>
        </p:spPr>
        <p:txBody>
          <a:bodyPr wrap="none" lIns="0" tIns="0" rIns="0" bIns="0" rtlCol="0" anchor="t"/>
          <a:lstStyle/>
          <a:p>
            <a:pPr algn="l" indent="0" marL="0">
              <a:lnSpc>
                <a:spcPts val="1350"/>
              </a:lnSpc>
              <a:buNone/>
            </a:pPr>
            <a:r>
              <a:rPr lang="en-US" sz="1100" dirty="0">
                <a:solidFill>
                  <a:srgbClr val="030303"/>
                </a:solidFill>
                <a:latin typeface="DM Sans Semi Bold" pitchFamily="34" charset="0"/>
                <a:ea typeface="DM Sans Semi Bold" pitchFamily="34" charset="-122"/>
                <a:cs typeface="DM Sans Semi Bold" pitchFamily="34" charset="-120"/>
              </a:rPr>
              <a:t>Sunday Work Reduction</a:t>
            </a:r>
            <a:endParaRPr lang="en-US" sz="1100" dirty="0"/>
          </a:p>
        </p:txBody>
      </p:sp>
      <p:sp>
        <p:nvSpPr>
          <p:cNvPr id="23" name="Text 20"/>
          <p:cNvSpPr/>
          <p:nvPr/>
        </p:nvSpPr>
        <p:spPr>
          <a:xfrm>
            <a:off x="6194584" y="4114205"/>
            <a:ext cx="2181820" cy="1088708"/>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Target 30% reduction in OT2 hours through improved weekday planning. Map Sunday work to specific constraints and negotiate expanded weekday work windows with clients where possible.</a:t>
            </a:r>
            <a:endParaRPr lang="en-US" sz="850" dirty="0"/>
          </a:p>
        </p:txBody>
      </p:sp>
      <p:sp>
        <p:nvSpPr>
          <p:cNvPr id="24" name="Text 21"/>
          <p:cNvSpPr/>
          <p:nvPr/>
        </p:nvSpPr>
        <p:spPr>
          <a:xfrm>
            <a:off x="6194584" y="5304949"/>
            <a:ext cx="2181820" cy="181451"/>
          </a:xfrm>
          <a:prstGeom prst="rect">
            <a:avLst/>
          </a:prstGeom>
          <a:noFill/>
          <a:ln/>
        </p:spPr>
        <p:txBody>
          <a:bodyPr wrap="none" lIns="0" tIns="0" rIns="0" bIns="0" rtlCol="0" anchor="t"/>
          <a:lstStyle/>
          <a:p>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Potential savings:</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a:t>
            </a:r>
            <a:pPr algn="l" indent="0" marL="0">
              <a:lnSpc>
                <a:spcPts val="1400"/>
              </a:lnSpc>
              <a:buNone/>
            </a:pPr>
            <a:r>
              <a:rPr lang="en-US" sz="850" b="1" dirty="0">
                <a:solidFill>
                  <a:srgbClr val="1C9770"/>
                </a:solidFill>
                <a:latin typeface="Inter Medium" pitchFamily="34" charset="0"/>
                <a:ea typeface="Inter Medium" pitchFamily="34" charset="-122"/>
                <a:cs typeface="Inter Medium" pitchFamily="34" charset="-120"/>
              </a:rPr>
              <a:t>R1.1M/month</a:t>
            </a:r>
            <a:endParaRPr lang="en-US" sz="850" dirty="0"/>
          </a:p>
        </p:txBody>
      </p:sp>
      <p:sp>
        <p:nvSpPr>
          <p:cNvPr id="25" name="Text 22"/>
          <p:cNvSpPr/>
          <p:nvPr/>
        </p:nvSpPr>
        <p:spPr>
          <a:xfrm>
            <a:off x="8660725" y="3823692"/>
            <a:ext cx="2007632" cy="177165"/>
          </a:xfrm>
          <a:prstGeom prst="rect">
            <a:avLst/>
          </a:prstGeom>
          <a:noFill/>
          <a:ln/>
        </p:spPr>
        <p:txBody>
          <a:bodyPr wrap="none" lIns="0" tIns="0" rIns="0" bIns="0" rtlCol="0" anchor="t"/>
          <a:lstStyle/>
          <a:p>
            <a:pPr algn="l" indent="0" marL="0">
              <a:lnSpc>
                <a:spcPts val="1350"/>
              </a:lnSpc>
              <a:buNone/>
            </a:pPr>
            <a:r>
              <a:rPr lang="en-US" sz="1100" dirty="0">
                <a:solidFill>
                  <a:srgbClr val="030303"/>
                </a:solidFill>
                <a:latin typeface="DM Sans Semi Bold" pitchFamily="34" charset="0"/>
                <a:ea typeface="DM Sans Semi Bold" pitchFamily="34" charset="-122"/>
                <a:cs typeface="DM Sans Semi Bold" pitchFamily="34" charset="-120"/>
              </a:rPr>
              <a:t>Equipment Capacity Analysis</a:t>
            </a:r>
            <a:endParaRPr lang="en-US" sz="1100" dirty="0"/>
          </a:p>
        </p:txBody>
      </p:sp>
      <p:sp>
        <p:nvSpPr>
          <p:cNvPr id="26" name="Text 23"/>
          <p:cNvSpPr/>
          <p:nvPr/>
        </p:nvSpPr>
        <p:spPr>
          <a:xfrm>
            <a:off x="8660725" y="4114205"/>
            <a:ext cx="2256234" cy="725805"/>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Compare equipment hours versus labour hours per project in Inland region to test hypothesis that equipment constraints force extended crew hours.</a:t>
            </a:r>
            <a:endParaRPr lang="en-US" sz="850" dirty="0"/>
          </a:p>
        </p:txBody>
      </p:sp>
      <p:sp>
        <p:nvSpPr>
          <p:cNvPr id="27" name="Text 24"/>
          <p:cNvSpPr/>
          <p:nvPr/>
        </p:nvSpPr>
        <p:spPr>
          <a:xfrm>
            <a:off x="8660725" y="4942046"/>
            <a:ext cx="2256234" cy="362903"/>
          </a:xfrm>
          <a:prstGeom prst="rect">
            <a:avLst/>
          </a:prstGeom>
          <a:noFill/>
          <a:ln/>
        </p:spPr>
        <p:txBody>
          <a:bodyPr wrap="square" lIns="0" tIns="0" rIns="0" bIns="0" rtlCol="0" anchor="t"/>
          <a:lstStyle/>
          <a:p>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Outcome:</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Business case for equipment investment versus continued OT costs</a:t>
            </a:r>
            <a:endParaRPr lang="en-US" sz="850" dirty="0"/>
          </a:p>
        </p:txBody>
      </p:sp>
      <p:sp>
        <p:nvSpPr>
          <p:cNvPr id="28" name="Text 25"/>
          <p:cNvSpPr/>
          <p:nvPr/>
        </p:nvSpPr>
        <p:spPr>
          <a:xfrm>
            <a:off x="3728442" y="5758458"/>
            <a:ext cx="3449360" cy="212646"/>
          </a:xfrm>
          <a:prstGeom prst="rect">
            <a:avLst/>
          </a:prstGeom>
          <a:noFill/>
          <a:ln/>
        </p:spPr>
        <p:txBody>
          <a:bodyPr wrap="none" lIns="0" tIns="0" rIns="0" bIns="0" rtlCol="0" anchor="t"/>
          <a:lstStyle/>
          <a:p>
            <a:pPr algn="l" indent="0" marL="0">
              <a:lnSpc>
                <a:spcPts val="1650"/>
              </a:lnSpc>
              <a:buNone/>
            </a:pPr>
            <a:r>
              <a:rPr lang="en-US" sz="1300" dirty="0">
                <a:solidFill>
                  <a:srgbClr val="030303"/>
                </a:solidFill>
                <a:latin typeface="DM Sans Semi Bold" pitchFamily="34" charset="0"/>
                <a:ea typeface="DM Sans Semi Bold" pitchFamily="34" charset="-122"/>
                <a:cs typeface="DM Sans Semi Bold" pitchFamily="34" charset="-120"/>
              </a:rPr>
              <a:t>Long-Term Strategic Initiatives (90+ days)</a:t>
            </a:r>
            <a:endParaRPr lang="en-US" sz="1300" dirty="0"/>
          </a:p>
        </p:txBody>
      </p:sp>
      <p:pic>
        <p:nvPicPr>
          <p:cNvPr id="2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8442" y="6141125"/>
            <a:ext cx="283488" cy="283488"/>
          </a:xfrm>
          <a:prstGeom prst="rect">
            <a:avLst/>
          </a:prstGeom>
        </p:spPr>
      </p:pic>
      <p:sp>
        <p:nvSpPr>
          <p:cNvPr id="30" name="Text 26"/>
          <p:cNvSpPr/>
          <p:nvPr/>
        </p:nvSpPr>
        <p:spPr>
          <a:xfrm>
            <a:off x="4153614" y="6208395"/>
            <a:ext cx="1871424" cy="354330"/>
          </a:xfrm>
          <a:prstGeom prst="rect">
            <a:avLst/>
          </a:prstGeom>
          <a:noFill/>
          <a:ln/>
        </p:spPr>
        <p:txBody>
          <a:bodyPr wrap="squar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Automated Time &amp; Attendance Integration</a:t>
            </a:r>
            <a:endParaRPr lang="en-US" sz="1100" dirty="0"/>
          </a:p>
        </p:txBody>
      </p:sp>
      <p:sp>
        <p:nvSpPr>
          <p:cNvPr id="31" name="Text 27"/>
          <p:cNvSpPr/>
          <p:nvPr/>
        </p:nvSpPr>
        <p:spPr>
          <a:xfrm>
            <a:off x="4153614" y="6630710"/>
            <a:ext cx="1871424" cy="1270159"/>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Build single unified platform ingesting all clocking systems in real-time via API integration with client access control systems. Benefit: live overtime alerts, automated cost forecasting, immediate discrepancy detection.</a:t>
            </a:r>
            <a:endParaRPr lang="en-US" sz="850" dirty="0"/>
          </a:p>
        </p:txBody>
      </p:sp>
      <p:pic>
        <p:nvPicPr>
          <p:cNvPr id="3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6723" y="6141125"/>
            <a:ext cx="283488" cy="283488"/>
          </a:xfrm>
          <a:prstGeom prst="rect">
            <a:avLst/>
          </a:prstGeom>
        </p:spPr>
      </p:pic>
      <p:sp>
        <p:nvSpPr>
          <p:cNvPr id="33" name="Text 28"/>
          <p:cNvSpPr/>
          <p:nvPr/>
        </p:nvSpPr>
        <p:spPr>
          <a:xfrm>
            <a:off x="6591895" y="6208395"/>
            <a:ext cx="1871543" cy="354330"/>
          </a:xfrm>
          <a:prstGeom prst="rect">
            <a:avLst/>
          </a:prstGeom>
          <a:noFill/>
          <a:ln/>
        </p:spPr>
        <p:txBody>
          <a:bodyPr wrap="squar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Predictive Overtime Modeling</a:t>
            </a:r>
            <a:endParaRPr lang="en-US" sz="1100" dirty="0"/>
          </a:p>
        </p:txBody>
      </p:sp>
      <p:sp>
        <p:nvSpPr>
          <p:cNvPr id="34" name="Text 29"/>
          <p:cNvSpPr/>
          <p:nvPr/>
        </p:nvSpPr>
        <p:spPr>
          <a:xfrm>
            <a:off x="6591895" y="6630710"/>
            <a:ext cx="1871543" cy="1270159"/>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Deploy machine learning model trained on project characteristics (type, region, contract value, weather data, crew composition) to predict OT risk. Use case: bid more accurately by factoring realistic OT costs into proposals.</a:t>
            </a:r>
            <a:endParaRPr lang="en-US" sz="850" dirty="0"/>
          </a:p>
        </p:txBody>
      </p:sp>
      <p:pic>
        <p:nvPicPr>
          <p:cNvPr id="35"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05123" y="6141125"/>
            <a:ext cx="283488" cy="283488"/>
          </a:xfrm>
          <a:prstGeom prst="rect">
            <a:avLst/>
          </a:prstGeom>
        </p:spPr>
      </p:pic>
      <p:sp>
        <p:nvSpPr>
          <p:cNvPr id="36" name="Text 30"/>
          <p:cNvSpPr/>
          <p:nvPr/>
        </p:nvSpPr>
        <p:spPr>
          <a:xfrm>
            <a:off x="9030295" y="6208395"/>
            <a:ext cx="1871543" cy="354330"/>
          </a:xfrm>
          <a:prstGeom prst="rect">
            <a:avLst/>
          </a:prstGeom>
          <a:noFill/>
          <a:ln/>
        </p:spPr>
        <p:txBody>
          <a:bodyPr wrap="squar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Cross-Regional Best Practice Sharing</a:t>
            </a:r>
            <a:endParaRPr lang="en-US" sz="1100" dirty="0"/>
          </a:p>
        </p:txBody>
      </p:sp>
      <p:sp>
        <p:nvSpPr>
          <p:cNvPr id="37" name="Text 31"/>
          <p:cNvSpPr/>
          <p:nvPr/>
        </p:nvSpPr>
        <p:spPr>
          <a:xfrm>
            <a:off x="9030295" y="6630710"/>
            <a:ext cx="1871543" cy="1270159"/>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Africa region operates at 12.1% OT (benchmark-compliant). Document Africa's scheduling practices and pilot in Inland. Potential impact: If Inland reaches 15% OT, monthly savings = </a:t>
            </a:r>
            <a:pPr algn="l" indent="0" marL="0">
              <a:lnSpc>
                <a:spcPts val="1400"/>
              </a:lnSpc>
              <a:buNone/>
            </a:pPr>
            <a:r>
              <a:rPr lang="en-US" sz="850" b="1" dirty="0">
                <a:solidFill>
                  <a:srgbClr val="1C9770"/>
                </a:solidFill>
                <a:latin typeface="Inter Medium" pitchFamily="34" charset="0"/>
                <a:ea typeface="Inter Medium" pitchFamily="34" charset="-122"/>
                <a:cs typeface="Inter Medium" pitchFamily="34" charset="-120"/>
              </a:rPr>
              <a:t>~R5.2M</a:t>
            </a:r>
            <a:endParaRPr lang="en-US" sz="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3633073" y="320159"/>
            <a:ext cx="816054" cy="233958"/>
          </a:xfrm>
          <a:prstGeom prst="roundRect">
            <a:avLst>
              <a:gd name="adj" fmla="val 5972"/>
            </a:avLst>
          </a:prstGeom>
          <a:noFill/>
          <a:ln w="7620">
            <a:solidFill>
              <a:srgbClr val="1C9770"/>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710464" y="390525"/>
            <a:ext cx="93107" cy="93107"/>
          </a:xfrm>
          <a:prstGeom prst="rect">
            <a:avLst/>
          </a:prstGeom>
        </p:spPr>
      </p:pic>
      <p:sp>
        <p:nvSpPr>
          <p:cNvPr id="4" name="Text 1"/>
          <p:cNvSpPr/>
          <p:nvPr/>
        </p:nvSpPr>
        <p:spPr>
          <a:xfrm>
            <a:off x="3850124" y="362664"/>
            <a:ext cx="521613" cy="148947"/>
          </a:xfrm>
          <a:prstGeom prst="rect">
            <a:avLst/>
          </a:prstGeom>
          <a:noFill/>
          <a:ln/>
        </p:spPr>
        <p:txBody>
          <a:bodyPr wrap="none" lIns="0" tIns="0" rIns="0" bIns="0" rtlCol="0" anchor="t"/>
          <a:lstStyle/>
          <a:p>
            <a:pPr algn="l" indent="0" marL="0">
              <a:lnSpc>
                <a:spcPts val="1150"/>
              </a:lnSpc>
              <a:buNone/>
            </a:pPr>
            <a:r>
              <a:rPr lang="en-US" sz="700" dirty="0">
                <a:solidFill>
                  <a:srgbClr val="1C9770"/>
                </a:solidFill>
                <a:latin typeface="Inter Medium" pitchFamily="34" charset="0"/>
                <a:ea typeface="Inter Medium" pitchFamily="34" charset="-122"/>
                <a:cs typeface="Inter Medium" pitchFamily="34" charset="-120"/>
              </a:rPr>
              <a:t>CHAPTER 5</a:t>
            </a:r>
            <a:endParaRPr lang="en-US" sz="700" dirty="0"/>
          </a:p>
        </p:txBody>
      </p:sp>
      <p:sp>
        <p:nvSpPr>
          <p:cNvPr id="5" name="Text 2"/>
          <p:cNvSpPr/>
          <p:nvPr/>
        </p:nvSpPr>
        <p:spPr>
          <a:xfrm>
            <a:off x="3633073" y="600670"/>
            <a:ext cx="5199698" cy="363855"/>
          </a:xfrm>
          <a:prstGeom prst="rect">
            <a:avLst/>
          </a:prstGeom>
          <a:noFill/>
          <a:ln/>
        </p:spPr>
        <p:txBody>
          <a:bodyPr wrap="none" lIns="0" tIns="0" rIns="0" bIns="0" rtlCol="0" anchor="t"/>
          <a:lstStyle/>
          <a:p>
            <a:pPr algn="l" indent="0" marL="0">
              <a:lnSpc>
                <a:spcPts val="2850"/>
              </a:lnSpc>
              <a:buNone/>
            </a:pPr>
            <a:r>
              <a:rPr lang="en-US" sz="2250" dirty="0">
                <a:solidFill>
                  <a:srgbClr val="030303"/>
                </a:solidFill>
                <a:latin typeface="DM Sans Semi Bold" pitchFamily="34" charset="0"/>
                <a:ea typeface="DM Sans Semi Bold" pitchFamily="34" charset="-122"/>
                <a:cs typeface="DM Sans Semi Bold" pitchFamily="34" charset="-120"/>
              </a:rPr>
              <a:t>Data Quality &amp; Future Enhancements</a:t>
            </a:r>
            <a:endParaRPr lang="en-US" sz="2250" dirty="0"/>
          </a:p>
        </p:txBody>
      </p:sp>
      <p:sp>
        <p:nvSpPr>
          <p:cNvPr id="6" name="Text 3"/>
          <p:cNvSpPr/>
          <p:nvPr/>
        </p:nvSpPr>
        <p:spPr>
          <a:xfrm>
            <a:off x="3633073" y="1255395"/>
            <a:ext cx="2075974" cy="218242"/>
          </a:xfrm>
          <a:prstGeom prst="rect">
            <a:avLst/>
          </a:prstGeom>
          <a:noFill/>
          <a:ln/>
        </p:spPr>
        <p:txBody>
          <a:bodyPr wrap="none" lIns="0" tIns="0" rIns="0" bIns="0" rtlCol="0" anchor="t"/>
          <a:lstStyle/>
          <a:p>
            <a:pPr algn="l" indent="0" marL="0">
              <a:lnSpc>
                <a:spcPts val="1700"/>
              </a:lnSpc>
              <a:buNone/>
            </a:pPr>
            <a:r>
              <a:rPr lang="en-US" sz="1350" dirty="0">
                <a:solidFill>
                  <a:srgbClr val="030303"/>
                </a:solidFill>
                <a:latin typeface="DM Sans Semi Bold" pitchFamily="34" charset="0"/>
                <a:ea typeface="DM Sans Semi Bold" pitchFamily="34" charset="-122"/>
                <a:cs typeface="DM Sans Semi Bold" pitchFamily="34" charset="-120"/>
              </a:rPr>
              <a:t>Current Data Limitations</a:t>
            </a:r>
            <a:endParaRPr lang="en-US" sz="1350" dirty="0"/>
          </a:p>
        </p:txBody>
      </p:sp>
      <p:sp>
        <p:nvSpPr>
          <p:cNvPr id="7" name="Shape 4"/>
          <p:cNvSpPr/>
          <p:nvPr/>
        </p:nvSpPr>
        <p:spPr>
          <a:xfrm>
            <a:off x="3633073" y="1666399"/>
            <a:ext cx="58103" cy="58103"/>
          </a:xfrm>
          <a:prstGeom prst="roundRect">
            <a:avLst>
              <a:gd name="adj" fmla="val 786878"/>
            </a:avLst>
          </a:prstGeom>
          <a:solidFill>
            <a:srgbClr val="1C9770"/>
          </a:solidFill>
          <a:ln/>
        </p:spPr>
      </p:sp>
      <p:sp>
        <p:nvSpPr>
          <p:cNvPr id="8" name="Text 5"/>
          <p:cNvSpPr/>
          <p:nvPr/>
        </p:nvSpPr>
        <p:spPr>
          <a:xfrm>
            <a:off x="3807500" y="1604605"/>
            <a:ext cx="2185035" cy="181808"/>
          </a:xfrm>
          <a:prstGeom prst="rect">
            <a:avLst/>
          </a:prstGeom>
          <a:noFill/>
          <a:ln/>
        </p:spPr>
        <p:txBody>
          <a:bodyPr wrap="none" lIns="0" tIns="0" rIns="0" bIns="0" rtlCol="0" anchor="t"/>
          <a:lstStyle/>
          <a:p>
            <a:pPr algn="l" indent="0" marL="0">
              <a:lnSpc>
                <a:spcPts val="1400"/>
              </a:lnSpc>
              <a:buNone/>
            </a:pPr>
            <a:r>
              <a:rPr lang="en-US" sz="1100" dirty="0">
                <a:solidFill>
                  <a:srgbClr val="464646"/>
                </a:solidFill>
                <a:latin typeface="DM Sans Semi Bold" pitchFamily="34" charset="0"/>
                <a:ea typeface="DM Sans Semi Bold" pitchFamily="34" charset="-122"/>
                <a:cs typeface="DM Sans Semi Bold" pitchFamily="34" charset="-120"/>
              </a:rPr>
              <a:t>Missing Contextual Information</a:t>
            </a:r>
            <a:endParaRPr lang="en-US" sz="1100" dirty="0"/>
          </a:p>
        </p:txBody>
      </p:sp>
      <p:sp>
        <p:nvSpPr>
          <p:cNvPr id="9" name="Text 6"/>
          <p:cNvSpPr/>
          <p:nvPr/>
        </p:nvSpPr>
        <p:spPr>
          <a:xfrm>
            <a:off x="3807500" y="1902738"/>
            <a:ext cx="3365659" cy="744855"/>
          </a:xfrm>
          <a:prstGeom prst="rect">
            <a:avLst/>
          </a:prstGeom>
          <a:noFill/>
          <a:ln/>
        </p:spPr>
        <p:txBody>
          <a:bodyPr wrap="square" lIns="0" tIns="0" rIns="0" bIns="0" rtlCol="0" anchor="t"/>
          <a:lstStyle/>
          <a:p>
            <a:pPr algn="l" indent="0" marL="0">
              <a:lnSpc>
                <a:spcPts val="1450"/>
              </a:lnSpc>
              <a:buNone/>
            </a:pPr>
            <a:r>
              <a:rPr lang="en-US" sz="900" dirty="0">
                <a:solidFill>
                  <a:srgbClr val="464646"/>
                </a:solidFill>
                <a:latin typeface="Inter Medium" pitchFamily="34" charset="0"/>
                <a:ea typeface="Inter Medium" pitchFamily="34" charset="-122"/>
                <a:cs typeface="Inter Medium" pitchFamily="34" charset="-120"/>
              </a:rPr>
              <a:t>No visibility into planned versus actual hours (is OT reactive or scheduled?), no link to project budgets (is OT within approved allocations?), and no weather data to correlate delays with weather events.</a:t>
            </a:r>
            <a:endParaRPr lang="en-US" sz="900" dirty="0"/>
          </a:p>
        </p:txBody>
      </p:sp>
      <p:sp>
        <p:nvSpPr>
          <p:cNvPr id="10" name="Shape 7"/>
          <p:cNvSpPr/>
          <p:nvPr/>
        </p:nvSpPr>
        <p:spPr>
          <a:xfrm>
            <a:off x="3633073" y="2942153"/>
            <a:ext cx="58103" cy="58103"/>
          </a:xfrm>
          <a:prstGeom prst="roundRect">
            <a:avLst>
              <a:gd name="adj" fmla="val 786878"/>
            </a:avLst>
          </a:prstGeom>
          <a:solidFill>
            <a:srgbClr val="1C9770"/>
          </a:solidFill>
          <a:ln/>
        </p:spPr>
      </p:sp>
      <p:sp>
        <p:nvSpPr>
          <p:cNvPr id="11" name="Text 8"/>
          <p:cNvSpPr/>
          <p:nvPr/>
        </p:nvSpPr>
        <p:spPr>
          <a:xfrm>
            <a:off x="3807500" y="2880360"/>
            <a:ext cx="1618178" cy="181808"/>
          </a:xfrm>
          <a:prstGeom prst="rect">
            <a:avLst/>
          </a:prstGeom>
          <a:noFill/>
          <a:ln/>
        </p:spPr>
        <p:txBody>
          <a:bodyPr wrap="none" lIns="0" tIns="0" rIns="0" bIns="0" rtlCol="0" anchor="t"/>
          <a:lstStyle/>
          <a:p>
            <a:pPr algn="l" indent="0" marL="0">
              <a:lnSpc>
                <a:spcPts val="1400"/>
              </a:lnSpc>
              <a:buNone/>
            </a:pPr>
            <a:r>
              <a:rPr lang="en-US" sz="1100" dirty="0">
                <a:solidFill>
                  <a:srgbClr val="464646"/>
                </a:solidFill>
                <a:latin typeface="DM Sans Semi Bold" pitchFamily="34" charset="0"/>
                <a:ea typeface="DM Sans Semi Bold" pitchFamily="34" charset="-122"/>
                <a:cs typeface="DM Sans Semi Bold" pitchFamily="34" charset="-120"/>
              </a:rPr>
              <a:t>External Employee Gap</a:t>
            </a:r>
            <a:endParaRPr lang="en-US" sz="1100" dirty="0"/>
          </a:p>
        </p:txBody>
      </p:sp>
      <p:sp>
        <p:nvSpPr>
          <p:cNvPr id="12" name="Text 9"/>
          <p:cNvSpPr/>
          <p:nvPr/>
        </p:nvSpPr>
        <p:spPr>
          <a:xfrm>
            <a:off x="3807500" y="3178493"/>
            <a:ext cx="3365659" cy="744855"/>
          </a:xfrm>
          <a:prstGeom prst="rect">
            <a:avLst/>
          </a:prstGeom>
          <a:noFill/>
          <a:ln/>
        </p:spPr>
        <p:txBody>
          <a:bodyPr wrap="square" lIns="0" tIns="0" rIns="0" bIns="0" rtlCol="0" anchor="t"/>
          <a:lstStyle/>
          <a:p>
            <a:pPr algn="l" indent="0" marL="0">
              <a:lnSpc>
                <a:spcPts val="1450"/>
              </a:lnSpc>
              <a:buNone/>
            </a:pPr>
            <a:r>
              <a:rPr lang="en-US" sz="900" dirty="0">
                <a:solidFill>
                  <a:srgbClr val="464646"/>
                </a:solidFill>
                <a:latin typeface="Inter Medium" pitchFamily="34" charset="0"/>
                <a:ea typeface="Inter Medium" pitchFamily="34" charset="-122"/>
                <a:cs typeface="Inter Medium" pitchFamily="34" charset="-120"/>
              </a:rPr>
              <a:t>Client system employees lack discipline tags, making it difficult to analyze OT patterns by functional area for external workforce. Recommend flagging this as data requirement in future client contracts.</a:t>
            </a:r>
            <a:endParaRPr lang="en-US" sz="900" dirty="0"/>
          </a:p>
        </p:txBody>
      </p:sp>
      <p:sp>
        <p:nvSpPr>
          <p:cNvPr id="13" name="Shape 10"/>
          <p:cNvSpPr/>
          <p:nvPr/>
        </p:nvSpPr>
        <p:spPr>
          <a:xfrm>
            <a:off x="3633073" y="4217908"/>
            <a:ext cx="58103" cy="58103"/>
          </a:xfrm>
          <a:prstGeom prst="roundRect">
            <a:avLst>
              <a:gd name="adj" fmla="val 786878"/>
            </a:avLst>
          </a:prstGeom>
          <a:solidFill>
            <a:srgbClr val="1C9770"/>
          </a:solidFill>
          <a:ln/>
        </p:spPr>
      </p:sp>
      <p:sp>
        <p:nvSpPr>
          <p:cNvPr id="14" name="Text 11"/>
          <p:cNvSpPr/>
          <p:nvPr/>
        </p:nvSpPr>
        <p:spPr>
          <a:xfrm>
            <a:off x="3807500" y="4156115"/>
            <a:ext cx="2524006" cy="181808"/>
          </a:xfrm>
          <a:prstGeom prst="rect">
            <a:avLst/>
          </a:prstGeom>
          <a:noFill/>
          <a:ln/>
        </p:spPr>
        <p:txBody>
          <a:bodyPr wrap="none" lIns="0" tIns="0" rIns="0" bIns="0" rtlCol="0" anchor="t"/>
          <a:lstStyle/>
          <a:p>
            <a:pPr algn="l" indent="0" marL="0">
              <a:lnSpc>
                <a:spcPts val="1400"/>
              </a:lnSpc>
              <a:buNone/>
            </a:pPr>
            <a:r>
              <a:rPr lang="en-US" sz="1100" dirty="0">
                <a:solidFill>
                  <a:srgbClr val="464646"/>
                </a:solidFill>
                <a:latin typeface="DM Sans Semi Bold" pitchFamily="34" charset="0"/>
                <a:ea typeface="DM Sans Semi Bold" pitchFamily="34" charset="-122"/>
                <a:cs typeface="DM Sans Semi Bold" pitchFamily="34" charset="-120"/>
              </a:rPr>
              <a:t>Absence of Cost-to-Complete Data</a:t>
            </a:r>
            <a:endParaRPr lang="en-US" sz="1100" dirty="0"/>
          </a:p>
        </p:txBody>
      </p:sp>
      <p:sp>
        <p:nvSpPr>
          <p:cNvPr id="15" name="Text 12"/>
          <p:cNvSpPr/>
          <p:nvPr/>
        </p:nvSpPr>
        <p:spPr>
          <a:xfrm>
            <a:off x="3807500" y="4454247"/>
            <a:ext cx="3365659" cy="558641"/>
          </a:xfrm>
          <a:prstGeom prst="rect">
            <a:avLst/>
          </a:prstGeom>
          <a:noFill/>
          <a:ln/>
        </p:spPr>
        <p:txBody>
          <a:bodyPr wrap="square" lIns="0" tIns="0" rIns="0" bIns="0" rtlCol="0" anchor="t"/>
          <a:lstStyle/>
          <a:p>
            <a:pPr algn="l" indent="0" marL="0">
              <a:lnSpc>
                <a:spcPts val="1450"/>
              </a:lnSpc>
              <a:buNone/>
            </a:pPr>
            <a:r>
              <a:rPr lang="en-US" sz="900" dirty="0">
                <a:solidFill>
                  <a:srgbClr val="464646"/>
                </a:solidFill>
                <a:latin typeface="Inter Medium" pitchFamily="34" charset="0"/>
                <a:ea typeface="Inter Medium" pitchFamily="34" charset="-122"/>
                <a:cs typeface="Inter Medium" pitchFamily="34" charset="-120"/>
              </a:rPr>
              <a:t>Can see current OT percentage but not project progress. Unable to assess if high OT is justified by ahead-of-schedule delivery or superior project outcomes.</a:t>
            </a:r>
            <a:endParaRPr lang="en-US" sz="900" dirty="0"/>
          </a:p>
        </p:txBody>
      </p:sp>
      <p:sp>
        <p:nvSpPr>
          <p:cNvPr id="16" name="Text 13"/>
          <p:cNvSpPr/>
          <p:nvPr/>
        </p:nvSpPr>
        <p:spPr>
          <a:xfrm>
            <a:off x="7464862" y="1255395"/>
            <a:ext cx="3016925" cy="218242"/>
          </a:xfrm>
          <a:prstGeom prst="rect">
            <a:avLst/>
          </a:prstGeom>
          <a:noFill/>
          <a:ln/>
        </p:spPr>
        <p:txBody>
          <a:bodyPr wrap="none" lIns="0" tIns="0" rIns="0" bIns="0" rtlCol="0" anchor="t"/>
          <a:lstStyle/>
          <a:p>
            <a:pPr algn="l" indent="0" marL="0">
              <a:lnSpc>
                <a:spcPts val="1700"/>
              </a:lnSpc>
              <a:buNone/>
            </a:pPr>
            <a:r>
              <a:rPr lang="en-US" sz="1350" dirty="0">
                <a:solidFill>
                  <a:srgbClr val="030303"/>
                </a:solidFill>
                <a:latin typeface="DM Sans Semi Bold" pitchFamily="34" charset="0"/>
                <a:ea typeface="DM Sans Semi Bold" pitchFamily="34" charset="-122"/>
                <a:cs typeface="DM Sans Semi Bold" pitchFamily="34" charset="-120"/>
              </a:rPr>
              <a:t>Recommended Data Enhancements</a:t>
            </a:r>
            <a:endParaRPr lang="en-US" sz="1350" dirty="0"/>
          </a:p>
        </p:txBody>
      </p:sp>
      <p:sp>
        <p:nvSpPr>
          <p:cNvPr id="17" name="Text 14"/>
          <p:cNvSpPr/>
          <p:nvPr/>
        </p:nvSpPr>
        <p:spPr>
          <a:xfrm>
            <a:off x="7464862" y="1589961"/>
            <a:ext cx="3540085" cy="186214"/>
          </a:xfrm>
          <a:prstGeom prst="rect">
            <a:avLst/>
          </a:prstGeom>
          <a:noFill/>
          <a:ln/>
        </p:spPr>
        <p:txBody>
          <a:bodyPr wrap="none" lIns="0" tIns="0" rIns="0" bIns="0" rtlCol="0" anchor="t"/>
          <a:lstStyle/>
          <a:p>
            <a:pPr algn="l" indent="0" marL="0">
              <a:lnSpc>
                <a:spcPts val="1450"/>
              </a:lnSpc>
              <a:buNone/>
            </a:pPr>
            <a:r>
              <a:rPr lang="en-US" sz="900" b="1" dirty="0">
                <a:solidFill>
                  <a:srgbClr val="464646"/>
                </a:solidFill>
                <a:latin typeface="Inter Medium" pitchFamily="34" charset="0"/>
                <a:ea typeface="Inter Medium" pitchFamily="34" charset="-122"/>
                <a:cs typeface="Inter Medium" pitchFamily="34" charset="-120"/>
              </a:rPr>
              <a:t>For Next Analysis Cycle:</a:t>
            </a:r>
            <a:endParaRPr lang="en-US" sz="900" dirty="0"/>
          </a:p>
        </p:txBody>
      </p:sp>
      <p:sp>
        <p:nvSpPr>
          <p:cNvPr id="18" name="Shape 15"/>
          <p:cNvSpPr/>
          <p:nvPr/>
        </p:nvSpPr>
        <p:spPr>
          <a:xfrm>
            <a:off x="7464862" y="2081689"/>
            <a:ext cx="3540085" cy="906899"/>
          </a:xfrm>
          <a:prstGeom prst="roundRect">
            <a:avLst>
              <a:gd name="adj" fmla="val 8066"/>
            </a:avLst>
          </a:prstGeom>
          <a:solidFill>
            <a:srgbClr val="FFFFFF"/>
          </a:solidFill>
          <a:ln/>
        </p:spPr>
      </p:sp>
      <p:sp>
        <p:nvSpPr>
          <p:cNvPr id="19" name="Shape 16"/>
          <p:cNvSpPr/>
          <p:nvPr/>
        </p:nvSpPr>
        <p:spPr>
          <a:xfrm>
            <a:off x="7464862" y="2066449"/>
            <a:ext cx="3540085" cy="60960"/>
          </a:xfrm>
          <a:prstGeom prst="roundRect">
            <a:avLst>
              <a:gd name="adj" fmla="val 28650"/>
            </a:avLst>
          </a:prstGeom>
          <a:solidFill>
            <a:srgbClr val="1C9770"/>
          </a:solidFill>
          <a:ln/>
        </p:spPr>
      </p:sp>
      <p:sp>
        <p:nvSpPr>
          <p:cNvPr id="20" name="Shape 17"/>
          <p:cNvSpPr/>
          <p:nvPr/>
        </p:nvSpPr>
        <p:spPr>
          <a:xfrm>
            <a:off x="9060240" y="1907143"/>
            <a:ext cx="349210" cy="349210"/>
          </a:xfrm>
          <a:prstGeom prst="roundRect">
            <a:avLst>
              <a:gd name="adj" fmla="val 261848"/>
            </a:avLst>
          </a:prstGeom>
          <a:solidFill>
            <a:srgbClr val="1C9770"/>
          </a:solidFill>
          <a:ln/>
        </p:spPr>
      </p:sp>
      <p:sp>
        <p:nvSpPr>
          <p:cNvPr id="21" name="Text 18"/>
          <p:cNvSpPr/>
          <p:nvPr/>
        </p:nvSpPr>
        <p:spPr>
          <a:xfrm>
            <a:off x="9165015" y="1994416"/>
            <a:ext cx="139660" cy="174546"/>
          </a:xfrm>
          <a:prstGeom prst="rect">
            <a:avLst/>
          </a:prstGeom>
          <a:noFill/>
          <a:ln/>
        </p:spPr>
        <p:txBody>
          <a:bodyPr wrap="none" lIns="0" tIns="0" rIns="0" bIns="0" rtlCol="0" anchor="t"/>
          <a:lstStyle/>
          <a:p>
            <a:pPr algn="l" indent="0" marL="0">
              <a:lnSpc>
                <a:spcPts val="1750"/>
              </a:lnSpc>
              <a:buNone/>
            </a:pPr>
            <a:r>
              <a:rPr lang="en-US" sz="1100" dirty="0">
                <a:solidFill>
                  <a:srgbClr val="FFFFFF"/>
                </a:solidFill>
                <a:latin typeface="DM Sans Semi Bold" pitchFamily="34" charset="0"/>
                <a:ea typeface="DM Sans Semi Bold" pitchFamily="34" charset="-122"/>
                <a:cs typeface="DM Sans Semi Bold" pitchFamily="34" charset="-120"/>
              </a:rPr>
              <a:t>1</a:t>
            </a:r>
            <a:endParaRPr lang="en-US" sz="1100" dirty="0"/>
          </a:p>
        </p:txBody>
      </p:sp>
      <p:sp>
        <p:nvSpPr>
          <p:cNvPr id="22" name="Text 19"/>
          <p:cNvSpPr/>
          <p:nvPr/>
        </p:nvSpPr>
        <p:spPr>
          <a:xfrm>
            <a:off x="7596426" y="2372678"/>
            <a:ext cx="1455301" cy="181808"/>
          </a:xfrm>
          <a:prstGeom prst="rect">
            <a:avLst/>
          </a:prstGeom>
          <a:noFill/>
          <a:ln/>
        </p:spPr>
        <p:txBody>
          <a:bodyPr wrap="none" lIns="0" tIns="0" rIns="0" bIns="0" rtlCol="0" anchor="t"/>
          <a:lstStyle/>
          <a:p>
            <a:pPr algn="l" indent="0" marL="0">
              <a:lnSpc>
                <a:spcPts val="1400"/>
              </a:lnSpc>
              <a:buNone/>
            </a:pPr>
            <a:r>
              <a:rPr lang="en-US" sz="1100" dirty="0">
                <a:solidFill>
                  <a:srgbClr val="464646"/>
                </a:solidFill>
                <a:latin typeface="DM Sans Semi Bold" pitchFamily="34" charset="0"/>
                <a:ea typeface="DM Sans Semi Bold" pitchFamily="34" charset="-122"/>
                <a:cs typeface="DM Sans Semi Bold" pitchFamily="34" charset="-120"/>
              </a:rPr>
              <a:t>Project Budget Data</a:t>
            </a:r>
            <a:endParaRPr lang="en-US" sz="1100" dirty="0"/>
          </a:p>
        </p:txBody>
      </p:sp>
      <p:sp>
        <p:nvSpPr>
          <p:cNvPr id="23" name="Text 20"/>
          <p:cNvSpPr/>
          <p:nvPr/>
        </p:nvSpPr>
        <p:spPr>
          <a:xfrm>
            <a:off x="7596426" y="2670810"/>
            <a:ext cx="3276957" cy="186214"/>
          </a:xfrm>
          <a:prstGeom prst="rect">
            <a:avLst/>
          </a:prstGeom>
          <a:noFill/>
          <a:ln/>
        </p:spPr>
        <p:txBody>
          <a:bodyPr wrap="none" lIns="0" tIns="0" rIns="0" bIns="0" rtlCol="0" anchor="t"/>
          <a:lstStyle/>
          <a:p>
            <a:pPr algn="l" indent="0" marL="0">
              <a:lnSpc>
                <a:spcPts val="1450"/>
              </a:lnSpc>
              <a:buNone/>
            </a:pPr>
            <a:r>
              <a:rPr lang="en-US" sz="900" dirty="0">
                <a:solidFill>
                  <a:srgbClr val="464646"/>
                </a:solidFill>
                <a:latin typeface="Inter Medium" pitchFamily="34" charset="0"/>
                <a:ea typeface="Inter Medium" pitchFamily="34" charset="-122"/>
                <a:cs typeface="Inter Medium" pitchFamily="34" charset="-120"/>
              </a:rPr>
              <a:t>Calculate variance against approved OT allocations</a:t>
            </a:r>
            <a:endParaRPr lang="en-US" sz="900" dirty="0"/>
          </a:p>
        </p:txBody>
      </p:sp>
      <p:sp>
        <p:nvSpPr>
          <p:cNvPr id="24" name="Shape 21"/>
          <p:cNvSpPr/>
          <p:nvPr/>
        </p:nvSpPr>
        <p:spPr>
          <a:xfrm>
            <a:off x="7464862" y="3279458"/>
            <a:ext cx="3540085" cy="906899"/>
          </a:xfrm>
          <a:prstGeom prst="roundRect">
            <a:avLst>
              <a:gd name="adj" fmla="val 8066"/>
            </a:avLst>
          </a:prstGeom>
          <a:solidFill>
            <a:srgbClr val="FFFFFF"/>
          </a:solidFill>
          <a:ln/>
        </p:spPr>
      </p:sp>
      <p:sp>
        <p:nvSpPr>
          <p:cNvPr id="25" name="Shape 22"/>
          <p:cNvSpPr/>
          <p:nvPr/>
        </p:nvSpPr>
        <p:spPr>
          <a:xfrm>
            <a:off x="7464862" y="3264218"/>
            <a:ext cx="3540085" cy="60960"/>
          </a:xfrm>
          <a:prstGeom prst="roundRect">
            <a:avLst>
              <a:gd name="adj" fmla="val 28650"/>
            </a:avLst>
          </a:prstGeom>
          <a:solidFill>
            <a:srgbClr val="1C9770"/>
          </a:solidFill>
          <a:ln/>
        </p:spPr>
      </p:sp>
      <p:sp>
        <p:nvSpPr>
          <p:cNvPr id="26" name="Shape 23"/>
          <p:cNvSpPr/>
          <p:nvPr/>
        </p:nvSpPr>
        <p:spPr>
          <a:xfrm>
            <a:off x="9060240" y="3104912"/>
            <a:ext cx="349210" cy="349210"/>
          </a:xfrm>
          <a:prstGeom prst="roundRect">
            <a:avLst>
              <a:gd name="adj" fmla="val 261848"/>
            </a:avLst>
          </a:prstGeom>
          <a:solidFill>
            <a:srgbClr val="1C9770"/>
          </a:solidFill>
          <a:ln/>
        </p:spPr>
      </p:sp>
      <p:sp>
        <p:nvSpPr>
          <p:cNvPr id="27" name="Text 24"/>
          <p:cNvSpPr/>
          <p:nvPr/>
        </p:nvSpPr>
        <p:spPr>
          <a:xfrm>
            <a:off x="9165015" y="3192185"/>
            <a:ext cx="139660" cy="174546"/>
          </a:xfrm>
          <a:prstGeom prst="rect">
            <a:avLst/>
          </a:prstGeom>
          <a:noFill/>
          <a:ln/>
        </p:spPr>
        <p:txBody>
          <a:bodyPr wrap="none" lIns="0" tIns="0" rIns="0" bIns="0" rtlCol="0" anchor="t"/>
          <a:lstStyle/>
          <a:p>
            <a:pPr algn="l" indent="0" marL="0">
              <a:lnSpc>
                <a:spcPts val="1750"/>
              </a:lnSpc>
              <a:buNone/>
            </a:pPr>
            <a:r>
              <a:rPr lang="en-US" sz="1100" dirty="0">
                <a:solidFill>
                  <a:srgbClr val="FFFFFF"/>
                </a:solidFill>
                <a:latin typeface="DM Sans Semi Bold" pitchFamily="34" charset="0"/>
                <a:ea typeface="DM Sans Semi Bold" pitchFamily="34" charset="-122"/>
                <a:cs typeface="DM Sans Semi Bold" pitchFamily="34" charset="-120"/>
              </a:rPr>
              <a:t>2</a:t>
            </a:r>
            <a:endParaRPr lang="en-US" sz="1100" dirty="0"/>
          </a:p>
        </p:txBody>
      </p:sp>
      <p:sp>
        <p:nvSpPr>
          <p:cNvPr id="28" name="Text 25"/>
          <p:cNvSpPr/>
          <p:nvPr/>
        </p:nvSpPr>
        <p:spPr>
          <a:xfrm>
            <a:off x="7596426" y="3570446"/>
            <a:ext cx="1860828" cy="181808"/>
          </a:xfrm>
          <a:prstGeom prst="rect">
            <a:avLst/>
          </a:prstGeom>
          <a:noFill/>
          <a:ln/>
        </p:spPr>
        <p:txBody>
          <a:bodyPr wrap="none" lIns="0" tIns="0" rIns="0" bIns="0" rtlCol="0" anchor="t"/>
          <a:lstStyle/>
          <a:p>
            <a:pPr algn="l" indent="0" marL="0">
              <a:lnSpc>
                <a:spcPts val="1400"/>
              </a:lnSpc>
              <a:buNone/>
            </a:pPr>
            <a:r>
              <a:rPr lang="en-US" sz="1100" dirty="0">
                <a:solidFill>
                  <a:srgbClr val="464646"/>
                </a:solidFill>
                <a:latin typeface="DM Sans Semi Bold" pitchFamily="34" charset="0"/>
                <a:ea typeface="DM Sans Semi Bold" pitchFamily="34" charset="-122"/>
                <a:cs typeface="DM Sans Semi Bold" pitchFamily="34" charset="-120"/>
              </a:rPr>
              <a:t>Equipment Utilization Logs</a:t>
            </a:r>
            <a:endParaRPr lang="en-US" sz="1100" dirty="0"/>
          </a:p>
        </p:txBody>
      </p:sp>
      <p:sp>
        <p:nvSpPr>
          <p:cNvPr id="29" name="Text 26"/>
          <p:cNvSpPr/>
          <p:nvPr/>
        </p:nvSpPr>
        <p:spPr>
          <a:xfrm>
            <a:off x="7596426" y="3868579"/>
            <a:ext cx="3276957" cy="186214"/>
          </a:xfrm>
          <a:prstGeom prst="rect">
            <a:avLst/>
          </a:prstGeom>
          <a:noFill/>
          <a:ln/>
        </p:spPr>
        <p:txBody>
          <a:bodyPr wrap="none" lIns="0" tIns="0" rIns="0" bIns="0" rtlCol="0" anchor="t"/>
          <a:lstStyle/>
          <a:p>
            <a:pPr algn="l" indent="0" marL="0">
              <a:lnSpc>
                <a:spcPts val="1450"/>
              </a:lnSpc>
              <a:buNone/>
            </a:pPr>
            <a:r>
              <a:rPr lang="en-US" sz="900" dirty="0">
                <a:solidFill>
                  <a:srgbClr val="464646"/>
                </a:solidFill>
                <a:latin typeface="Inter Medium" pitchFamily="34" charset="0"/>
                <a:ea typeface="Inter Medium" pitchFamily="34" charset="-122"/>
                <a:cs typeface="Inter Medium" pitchFamily="34" charset="-120"/>
              </a:rPr>
              <a:t>Test equipment capacity hypothesis</a:t>
            </a:r>
            <a:endParaRPr lang="en-US" sz="900" dirty="0"/>
          </a:p>
        </p:txBody>
      </p:sp>
      <p:sp>
        <p:nvSpPr>
          <p:cNvPr id="30" name="Shape 27"/>
          <p:cNvSpPr/>
          <p:nvPr/>
        </p:nvSpPr>
        <p:spPr>
          <a:xfrm>
            <a:off x="7464862" y="4477226"/>
            <a:ext cx="3540085" cy="906899"/>
          </a:xfrm>
          <a:prstGeom prst="roundRect">
            <a:avLst>
              <a:gd name="adj" fmla="val 8066"/>
            </a:avLst>
          </a:prstGeom>
          <a:solidFill>
            <a:srgbClr val="FFFFFF"/>
          </a:solidFill>
          <a:ln/>
        </p:spPr>
      </p:sp>
      <p:sp>
        <p:nvSpPr>
          <p:cNvPr id="31" name="Shape 28"/>
          <p:cNvSpPr/>
          <p:nvPr/>
        </p:nvSpPr>
        <p:spPr>
          <a:xfrm>
            <a:off x="7464862" y="4461986"/>
            <a:ext cx="3540085" cy="60960"/>
          </a:xfrm>
          <a:prstGeom prst="roundRect">
            <a:avLst>
              <a:gd name="adj" fmla="val 28650"/>
            </a:avLst>
          </a:prstGeom>
          <a:solidFill>
            <a:srgbClr val="1C9770"/>
          </a:solidFill>
          <a:ln/>
        </p:spPr>
      </p:sp>
      <p:sp>
        <p:nvSpPr>
          <p:cNvPr id="32" name="Shape 29"/>
          <p:cNvSpPr/>
          <p:nvPr/>
        </p:nvSpPr>
        <p:spPr>
          <a:xfrm>
            <a:off x="9060240" y="4302681"/>
            <a:ext cx="349210" cy="349210"/>
          </a:xfrm>
          <a:prstGeom prst="roundRect">
            <a:avLst>
              <a:gd name="adj" fmla="val 261848"/>
            </a:avLst>
          </a:prstGeom>
          <a:solidFill>
            <a:srgbClr val="1C9770"/>
          </a:solidFill>
          <a:ln/>
        </p:spPr>
      </p:sp>
      <p:sp>
        <p:nvSpPr>
          <p:cNvPr id="33" name="Text 30"/>
          <p:cNvSpPr/>
          <p:nvPr/>
        </p:nvSpPr>
        <p:spPr>
          <a:xfrm>
            <a:off x="9165015" y="4389953"/>
            <a:ext cx="139660" cy="174546"/>
          </a:xfrm>
          <a:prstGeom prst="rect">
            <a:avLst/>
          </a:prstGeom>
          <a:noFill/>
          <a:ln/>
        </p:spPr>
        <p:txBody>
          <a:bodyPr wrap="none" lIns="0" tIns="0" rIns="0" bIns="0" rtlCol="0" anchor="t"/>
          <a:lstStyle/>
          <a:p>
            <a:pPr algn="l" indent="0" marL="0">
              <a:lnSpc>
                <a:spcPts val="1750"/>
              </a:lnSpc>
              <a:buNone/>
            </a:pPr>
            <a:r>
              <a:rPr lang="en-US" sz="1100" dirty="0">
                <a:solidFill>
                  <a:srgbClr val="FFFFFF"/>
                </a:solidFill>
                <a:latin typeface="DM Sans Semi Bold" pitchFamily="34" charset="0"/>
                <a:ea typeface="DM Sans Semi Bold" pitchFamily="34" charset="-122"/>
                <a:cs typeface="DM Sans Semi Bold" pitchFamily="34" charset="-120"/>
              </a:rPr>
              <a:t>3</a:t>
            </a:r>
            <a:endParaRPr lang="en-US" sz="1100" dirty="0"/>
          </a:p>
        </p:txBody>
      </p:sp>
      <p:sp>
        <p:nvSpPr>
          <p:cNvPr id="34" name="Text 31"/>
          <p:cNvSpPr/>
          <p:nvPr/>
        </p:nvSpPr>
        <p:spPr>
          <a:xfrm>
            <a:off x="7596426" y="4768215"/>
            <a:ext cx="1455301" cy="181808"/>
          </a:xfrm>
          <a:prstGeom prst="rect">
            <a:avLst/>
          </a:prstGeom>
          <a:noFill/>
          <a:ln/>
        </p:spPr>
        <p:txBody>
          <a:bodyPr wrap="none" lIns="0" tIns="0" rIns="0" bIns="0" rtlCol="0" anchor="t"/>
          <a:lstStyle/>
          <a:p>
            <a:pPr algn="l" indent="0" marL="0">
              <a:lnSpc>
                <a:spcPts val="1400"/>
              </a:lnSpc>
              <a:buNone/>
            </a:pPr>
            <a:r>
              <a:rPr lang="en-US" sz="1100" dirty="0">
                <a:solidFill>
                  <a:srgbClr val="464646"/>
                </a:solidFill>
                <a:latin typeface="DM Sans Semi Bold" pitchFamily="34" charset="0"/>
                <a:ea typeface="DM Sans Semi Bold" pitchFamily="34" charset="-122"/>
                <a:cs typeface="DM Sans Semi Bold" pitchFamily="34" charset="-120"/>
              </a:rPr>
              <a:t>Weather History</a:t>
            </a:r>
            <a:endParaRPr lang="en-US" sz="1100" dirty="0"/>
          </a:p>
        </p:txBody>
      </p:sp>
      <p:sp>
        <p:nvSpPr>
          <p:cNvPr id="35" name="Text 32"/>
          <p:cNvSpPr/>
          <p:nvPr/>
        </p:nvSpPr>
        <p:spPr>
          <a:xfrm>
            <a:off x="7596426" y="5066348"/>
            <a:ext cx="3276957" cy="186214"/>
          </a:xfrm>
          <a:prstGeom prst="rect">
            <a:avLst/>
          </a:prstGeom>
          <a:noFill/>
          <a:ln/>
        </p:spPr>
        <p:txBody>
          <a:bodyPr wrap="none" lIns="0" tIns="0" rIns="0" bIns="0" rtlCol="0" anchor="t"/>
          <a:lstStyle/>
          <a:p>
            <a:pPr algn="l" indent="0" marL="0">
              <a:lnSpc>
                <a:spcPts val="1450"/>
              </a:lnSpc>
              <a:buNone/>
            </a:pPr>
            <a:r>
              <a:rPr lang="en-US" sz="900" dirty="0">
                <a:solidFill>
                  <a:srgbClr val="464646"/>
                </a:solidFill>
                <a:latin typeface="Inter Medium" pitchFamily="34" charset="0"/>
                <a:ea typeface="Inter Medium" pitchFamily="34" charset="-122"/>
                <a:cs typeface="Inter Medium" pitchFamily="34" charset="-120"/>
              </a:rPr>
              <a:t>Separate controllable vs. uncontrollable delays</a:t>
            </a:r>
            <a:endParaRPr lang="en-US" sz="900" dirty="0"/>
          </a:p>
        </p:txBody>
      </p:sp>
      <p:sp>
        <p:nvSpPr>
          <p:cNvPr id="36" name="Shape 33"/>
          <p:cNvSpPr/>
          <p:nvPr/>
        </p:nvSpPr>
        <p:spPr>
          <a:xfrm>
            <a:off x="7464862" y="5674995"/>
            <a:ext cx="3540085" cy="906899"/>
          </a:xfrm>
          <a:prstGeom prst="roundRect">
            <a:avLst>
              <a:gd name="adj" fmla="val 8066"/>
            </a:avLst>
          </a:prstGeom>
          <a:solidFill>
            <a:srgbClr val="FFFFFF"/>
          </a:solidFill>
          <a:ln/>
        </p:spPr>
      </p:sp>
      <p:sp>
        <p:nvSpPr>
          <p:cNvPr id="37" name="Shape 34"/>
          <p:cNvSpPr/>
          <p:nvPr/>
        </p:nvSpPr>
        <p:spPr>
          <a:xfrm>
            <a:off x="7464862" y="5659755"/>
            <a:ext cx="3540085" cy="60960"/>
          </a:xfrm>
          <a:prstGeom prst="roundRect">
            <a:avLst>
              <a:gd name="adj" fmla="val 28650"/>
            </a:avLst>
          </a:prstGeom>
          <a:solidFill>
            <a:srgbClr val="1C9770"/>
          </a:solidFill>
          <a:ln/>
        </p:spPr>
      </p:sp>
      <p:sp>
        <p:nvSpPr>
          <p:cNvPr id="38" name="Shape 35"/>
          <p:cNvSpPr/>
          <p:nvPr/>
        </p:nvSpPr>
        <p:spPr>
          <a:xfrm>
            <a:off x="9060240" y="5500449"/>
            <a:ext cx="349210" cy="349210"/>
          </a:xfrm>
          <a:prstGeom prst="roundRect">
            <a:avLst>
              <a:gd name="adj" fmla="val 261848"/>
            </a:avLst>
          </a:prstGeom>
          <a:solidFill>
            <a:srgbClr val="1C9770"/>
          </a:solidFill>
          <a:ln/>
        </p:spPr>
      </p:sp>
      <p:sp>
        <p:nvSpPr>
          <p:cNvPr id="39" name="Text 36"/>
          <p:cNvSpPr/>
          <p:nvPr/>
        </p:nvSpPr>
        <p:spPr>
          <a:xfrm>
            <a:off x="9165015" y="5587722"/>
            <a:ext cx="139660" cy="174546"/>
          </a:xfrm>
          <a:prstGeom prst="rect">
            <a:avLst/>
          </a:prstGeom>
          <a:noFill/>
          <a:ln/>
        </p:spPr>
        <p:txBody>
          <a:bodyPr wrap="none" lIns="0" tIns="0" rIns="0" bIns="0" rtlCol="0" anchor="t"/>
          <a:lstStyle/>
          <a:p>
            <a:pPr algn="l" indent="0" marL="0">
              <a:lnSpc>
                <a:spcPts val="1750"/>
              </a:lnSpc>
              <a:buNone/>
            </a:pPr>
            <a:r>
              <a:rPr lang="en-US" sz="1100" dirty="0">
                <a:solidFill>
                  <a:srgbClr val="FFFFFF"/>
                </a:solidFill>
                <a:latin typeface="DM Sans Semi Bold" pitchFamily="34" charset="0"/>
                <a:ea typeface="DM Sans Semi Bold" pitchFamily="34" charset="-122"/>
                <a:cs typeface="DM Sans Semi Bold" pitchFamily="34" charset="-120"/>
              </a:rPr>
              <a:t>4</a:t>
            </a:r>
            <a:endParaRPr lang="en-US" sz="1100" dirty="0"/>
          </a:p>
        </p:txBody>
      </p:sp>
      <p:sp>
        <p:nvSpPr>
          <p:cNvPr id="40" name="Text 37"/>
          <p:cNvSpPr/>
          <p:nvPr/>
        </p:nvSpPr>
        <p:spPr>
          <a:xfrm>
            <a:off x="7596426" y="5965984"/>
            <a:ext cx="1455301" cy="181808"/>
          </a:xfrm>
          <a:prstGeom prst="rect">
            <a:avLst/>
          </a:prstGeom>
          <a:noFill/>
          <a:ln/>
        </p:spPr>
        <p:txBody>
          <a:bodyPr wrap="none" lIns="0" tIns="0" rIns="0" bIns="0" rtlCol="0" anchor="t"/>
          <a:lstStyle/>
          <a:p>
            <a:pPr algn="l" indent="0" marL="0">
              <a:lnSpc>
                <a:spcPts val="1400"/>
              </a:lnSpc>
              <a:buNone/>
            </a:pPr>
            <a:r>
              <a:rPr lang="en-US" sz="1100" dirty="0">
                <a:solidFill>
                  <a:srgbClr val="464646"/>
                </a:solidFill>
                <a:latin typeface="DM Sans Semi Bold" pitchFamily="34" charset="0"/>
                <a:ea typeface="DM Sans Semi Bold" pitchFamily="34" charset="-122"/>
                <a:cs typeface="DM Sans Semi Bold" pitchFamily="34" charset="-120"/>
              </a:rPr>
              <a:t>Project Milestone %</a:t>
            </a:r>
            <a:endParaRPr lang="en-US" sz="1100" dirty="0"/>
          </a:p>
        </p:txBody>
      </p:sp>
      <p:sp>
        <p:nvSpPr>
          <p:cNvPr id="41" name="Text 38"/>
          <p:cNvSpPr/>
          <p:nvPr/>
        </p:nvSpPr>
        <p:spPr>
          <a:xfrm>
            <a:off x="7596426" y="6264116"/>
            <a:ext cx="3276957" cy="186214"/>
          </a:xfrm>
          <a:prstGeom prst="rect">
            <a:avLst/>
          </a:prstGeom>
          <a:noFill/>
          <a:ln/>
        </p:spPr>
        <p:txBody>
          <a:bodyPr wrap="none" lIns="0" tIns="0" rIns="0" bIns="0" rtlCol="0" anchor="t"/>
          <a:lstStyle/>
          <a:p>
            <a:pPr algn="l" indent="0" marL="0">
              <a:lnSpc>
                <a:spcPts val="1450"/>
              </a:lnSpc>
              <a:buNone/>
            </a:pPr>
            <a:r>
              <a:rPr lang="en-US" sz="900" dirty="0">
                <a:solidFill>
                  <a:srgbClr val="464646"/>
                </a:solidFill>
                <a:latin typeface="Inter Medium" pitchFamily="34" charset="0"/>
                <a:ea typeface="Inter Medium" pitchFamily="34" charset="-122"/>
                <a:cs typeface="Inter Medium" pitchFamily="34" charset="-120"/>
              </a:rPr>
              <a:t>Assess OT productivity ROI</a:t>
            </a:r>
            <a:endParaRPr lang="en-US" sz="900" dirty="0"/>
          </a:p>
        </p:txBody>
      </p:sp>
      <p:sp>
        <p:nvSpPr>
          <p:cNvPr id="42" name="Shape 39"/>
          <p:cNvSpPr/>
          <p:nvPr/>
        </p:nvSpPr>
        <p:spPr>
          <a:xfrm>
            <a:off x="7464862" y="6872764"/>
            <a:ext cx="3540085" cy="906899"/>
          </a:xfrm>
          <a:prstGeom prst="roundRect">
            <a:avLst>
              <a:gd name="adj" fmla="val 8066"/>
            </a:avLst>
          </a:prstGeom>
          <a:solidFill>
            <a:srgbClr val="FFFFFF"/>
          </a:solidFill>
          <a:ln/>
        </p:spPr>
      </p:sp>
      <p:sp>
        <p:nvSpPr>
          <p:cNvPr id="43" name="Shape 40"/>
          <p:cNvSpPr/>
          <p:nvPr/>
        </p:nvSpPr>
        <p:spPr>
          <a:xfrm>
            <a:off x="7464862" y="6857524"/>
            <a:ext cx="3540085" cy="60960"/>
          </a:xfrm>
          <a:prstGeom prst="roundRect">
            <a:avLst>
              <a:gd name="adj" fmla="val 28650"/>
            </a:avLst>
          </a:prstGeom>
          <a:solidFill>
            <a:srgbClr val="1C9770"/>
          </a:solidFill>
          <a:ln/>
        </p:spPr>
      </p:sp>
      <p:sp>
        <p:nvSpPr>
          <p:cNvPr id="44" name="Shape 41"/>
          <p:cNvSpPr/>
          <p:nvPr/>
        </p:nvSpPr>
        <p:spPr>
          <a:xfrm>
            <a:off x="9060240" y="6698218"/>
            <a:ext cx="349210" cy="349210"/>
          </a:xfrm>
          <a:prstGeom prst="roundRect">
            <a:avLst>
              <a:gd name="adj" fmla="val 261848"/>
            </a:avLst>
          </a:prstGeom>
          <a:solidFill>
            <a:srgbClr val="1C9770"/>
          </a:solidFill>
          <a:ln/>
        </p:spPr>
      </p:sp>
      <p:sp>
        <p:nvSpPr>
          <p:cNvPr id="45" name="Text 42"/>
          <p:cNvSpPr/>
          <p:nvPr/>
        </p:nvSpPr>
        <p:spPr>
          <a:xfrm>
            <a:off x="9165015" y="6785491"/>
            <a:ext cx="139660" cy="174546"/>
          </a:xfrm>
          <a:prstGeom prst="rect">
            <a:avLst/>
          </a:prstGeom>
          <a:noFill/>
          <a:ln/>
        </p:spPr>
        <p:txBody>
          <a:bodyPr wrap="none" lIns="0" tIns="0" rIns="0" bIns="0" rtlCol="0" anchor="t"/>
          <a:lstStyle/>
          <a:p>
            <a:pPr algn="l" indent="0" marL="0">
              <a:lnSpc>
                <a:spcPts val="1750"/>
              </a:lnSpc>
              <a:buNone/>
            </a:pPr>
            <a:r>
              <a:rPr lang="en-US" sz="1100" dirty="0">
                <a:solidFill>
                  <a:srgbClr val="FFFFFF"/>
                </a:solidFill>
                <a:latin typeface="DM Sans Semi Bold" pitchFamily="34" charset="0"/>
                <a:ea typeface="DM Sans Semi Bold" pitchFamily="34" charset="-122"/>
                <a:cs typeface="DM Sans Semi Bold" pitchFamily="34" charset="-120"/>
              </a:rPr>
              <a:t>5</a:t>
            </a:r>
            <a:endParaRPr lang="en-US" sz="1100" dirty="0"/>
          </a:p>
        </p:txBody>
      </p:sp>
      <p:sp>
        <p:nvSpPr>
          <p:cNvPr id="46" name="Text 43"/>
          <p:cNvSpPr/>
          <p:nvPr/>
        </p:nvSpPr>
        <p:spPr>
          <a:xfrm>
            <a:off x="7596426" y="7163753"/>
            <a:ext cx="1565791" cy="181808"/>
          </a:xfrm>
          <a:prstGeom prst="rect">
            <a:avLst/>
          </a:prstGeom>
          <a:noFill/>
          <a:ln/>
        </p:spPr>
        <p:txBody>
          <a:bodyPr wrap="none" lIns="0" tIns="0" rIns="0" bIns="0" rtlCol="0" anchor="t"/>
          <a:lstStyle/>
          <a:p>
            <a:pPr algn="l" indent="0" marL="0">
              <a:lnSpc>
                <a:spcPts val="1400"/>
              </a:lnSpc>
              <a:buNone/>
            </a:pPr>
            <a:r>
              <a:rPr lang="en-US" sz="1100" dirty="0">
                <a:solidFill>
                  <a:srgbClr val="464646"/>
                </a:solidFill>
                <a:latin typeface="DM Sans Semi Bold" pitchFamily="34" charset="0"/>
                <a:ea typeface="DM Sans Semi Bold" pitchFamily="34" charset="-122"/>
                <a:cs typeface="DM Sans Semi Bold" pitchFamily="34" charset="-120"/>
              </a:rPr>
              <a:t>Client Penalty Clauses</a:t>
            </a:r>
            <a:endParaRPr lang="en-US" sz="1100" dirty="0"/>
          </a:p>
        </p:txBody>
      </p:sp>
      <p:sp>
        <p:nvSpPr>
          <p:cNvPr id="47" name="Text 44"/>
          <p:cNvSpPr/>
          <p:nvPr/>
        </p:nvSpPr>
        <p:spPr>
          <a:xfrm>
            <a:off x="7596426" y="7461885"/>
            <a:ext cx="3276957" cy="186214"/>
          </a:xfrm>
          <a:prstGeom prst="rect">
            <a:avLst/>
          </a:prstGeom>
          <a:noFill/>
          <a:ln/>
        </p:spPr>
        <p:txBody>
          <a:bodyPr wrap="none" lIns="0" tIns="0" rIns="0" bIns="0" rtlCol="0" anchor="t"/>
          <a:lstStyle/>
          <a:p>
            <a:pPr algn="l" indent="0" marL="0">
              <a:lnSpc>
                <a:spcPts val="1450"/>
              </a:lnSpc>
              <a:buNone/>
            </a:pPr>
            <a:r>
              <a:rPr lang="en-US" sz="900" dirty="0">
                <a:solidFill>
                  <a:srgbClr val="464646"/>
                </a:solidFill>
                <a:latin typeface="Inter Medium" pitchFamily="34" charset="0"/>
                <a:ea typeface="Inter Medium" pitchFamily="34" charset="-122"/>
                <a:cs typeface="Inter Medium" pitchFamily="34" charset="-120"/>
              </a:rPr>
              <a:t>Understand Sunday work economics</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3060740" y="584597"/>
            <a:ext cx="1046798" cy="252651"/>
          </a:xfrm>
          <a:prstGeom prst="roundRect">
            <a:avLst>
              <a:gd name="adj" fmla="val 6390"/>
            </a:avLst>
          </a:prstGeom>
          <a:solidFill>
            <a:srgbClr val="D4F7EC"/>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141345" y="657106"/>
            <a:ext cx="107513" cy="107513"/>
          </a:xfrm>
          <a:prstGeom prst="rect">
            <a:avLst/>
          </a:prstGeom>
        </p:spPr>
      </p:pic>
      <p:sp>
        <p:nvSpPr>
          <p:cNvPr id="4" name="Text 1"/>
          <p:cNvSpPr/>
          <p:nvPr/>
        </p:nvSpPr>
        <p:spPr>
          <a:xfrm>
            <a:off x="3302556" y="624840"/>
            <a:ext cx="724376" cy="172164"/>
          </a:xfrm>
          <a:prstGeom prst="rect">
            <a:avLst/>
          </a:prstGeom>
          <a:noFill/>
          <a:ln/>
        </p:spPr>
        <p:txBody>
          <a:bodyPr wrap="none" lIns="0" tIns="0" rIns="0" bIns="0" rtlCol="0" anchor="t"/>
          <a:lstStyle/>
          <a:p>
            <a:pPr algn="l" indent="0" marL="0">
              <a:lnSpc>
                <a:spcPts val="1350"/>
              </a:lnSpc>
              <a:buNone/>
            </a:pPr>
            <a:r>
              <a:rPr lang="en-US" sz="800" dirty="0">
                <a:solidFill>
                  <a:srgbClr val="464646"/>
                </a:solidFill>
                <a:latin typeface="Inter Medium" pitchFamily="34" charset="0"/>
                <a:ea typeface="Inter Medium" pitchFamily="34" charset="-122"/>
                <a:cs typeface="Inter Medium" pitchFamily="34" charset="-120"/>
              </a:rPr>
              <a:t>CONCLUSION</a:t>
            </a:r>
            <a:endParaRPr lang="en-US" sz="800" dirty="0"/>
          </a:p>
        </p:txBody>
      </p:sp>
      <p:sp>
        <p:nvSpPr>
          <p:cNvPr id="5" name="Text 2"/>
          <p:cNvSpPr/>
          <p:nvPr/>
        </p:nvSpPr>
        <p:spPr>
          <a:xfrm>
            <a:off x="3060740" y="890945"/>
            <a:ext cx="3747730" cy="420410"/>
          </a:xfrm>
          <a:prstGeom prst="rect">
            <a:avLst/>
          </a:prstGeom>
          <a:noFill/>
          <a:ln/>
        </p:spPr>
        <p:txBody>
          <a:bodyPr wrap="none" lIns="0" tIns="0" rIns="0" bIns="0" rtlCol="0" anchor="t"/>
          <a:lstStyle/>
          <a:p>
            <a:pPr algn="l" indent="0" marL="0">
              <a:lnSpc>
                <a:spcPts val="3300"/>
              </a:lnSpc>
              <a:buNone/>
            </a:pPr>
            <a:r>
              <a:rPr lang="en-US" sz="2600" dirty="0">
                <a:solidFill>
                  <a:srgbClr val="030303"/>
                </a:solidFill>
                <a:latin typeface="DM Sans Semi Bold" pitchFamily="34" charset="0"/>
                <a:ea typeface="DM Sans Semi Bold" pitchFamily="34" charset="-122"/>
                <a:cs typeface="DM Sans Semi Bold" pitchFamily="34" charset="-120"/>
              </a:rPr>
              <a:t>From Data to Decisions</a:t>
            </a:r>
            <a:endParaRPr lang="en-US" sz="2600" dirty="0"/>
          </a:p>
        </p:txBody>
      </p:sp>
      <p:sp>
        <p:nvSpPr>
          <p:cNvPr id="6" name="Text 3"/>
          <p:cNvSpPr/>
          <p:nvPr/>
        </p:nvSpPr>
        <p:spPr>
          <a:xfrm>
            <a:off x="3060740" y="1513046"/>
            <a:ext cx="8508802" cy="645795"/>
          </a:xfrm>
          <a:prstGeom prst="rect">
            <a:avLst/>
          </a:prstGeom>
          <a:noFill/>
          <a:ln/>
        </p:spPr>
        <p:txBody>
          <a:bodyPr wrap="square" lIns="0" tIns="0" rIns="0" bIns="0" rtlCol="0" anchor="t"/>
          <a:lstStyle/>
          <a:p>
            <a:pPr algn="l" indent="0" marL="0">
              <a:lnSpc>
                <a:spcPts val="1650"/>
              </a:lnSpc>
              <a:buNone/>
            </a:pPr>
            <a:r>
              <a:rPr lang="en-US" sz="1050" dirty="0">
                <a:solidFill>
                  <a:srgbClr val="464646"/>
                </a:solidFill>
                <a:latin typeface="Inter Medium" pitchFamily="34" charset="0"/>
                <a:ea typeface="Inter Medium" pitchFamily="34" charset="-122"/>
                <a:cs typeface="Inter Medium" pitchFamily="34" charset="-120"/>
              </a:rPr>
              <a:t>This analysis transformed fragmented time and attendance data into actionable intelligence, revealing that Stefanutti Stocks' overtime costs represent </a:t>
            </a:r>
            <a:pPr algn="l" indent="0" marL="0">
              <a:lnSpc>
                <a:spcPts val="1650"/>
              </a:lnSpc>
              <a:buNone/>
            </a:pPr>
            <a:r>
              <a:rPr lang="en-US" sz="1050" b="1" dirty="0">
                <a:solidFill>
                  <a:srgbClr val="464646"/>
                </a:solidFill>
                <a:latin typeface="Inter Medium" pitchFamily="34" charset="0"/>
                <a:ea typeface="Inter Medium" pitchFamily="34" charset="-122"/>
                <a:cs typeface="Inter Medium" pitchFamily="34" charset="-120"/>
              </a:rPr>
              <a:t>19.3% of labour budget</a:t>
            </a:r>
            <a:pPr algn="l" indent="0" marL="0">
              <a:lnSpc>
                <a:spcPts val="1650"/>
              </a:lnSpc>
              <a:buNone/>
            </a:pPr>
            <a:r>
              <a:rPr lang="en-US" sz="1050" dirty="0">
                <a:solidFill>
                  <a:srgbClr val="464646"/>
                </a:solidFill>
                <a:latin typeface="Inter Medium" pitchFamily="34" charset="0"/>
                <a:ea typeface="Inter Medium" pitchFamily="34" charset="-122"/>
                <a:cs typeface="Inter Medium" pitchFamily="34" charset="-120"/>
              </a:rPr>
              <a:t>—significantly above industry norms and creating substantial optimization opportunities.</a:t>
            </a:r>
            <a:endParaRPr lang="en-US" sz="1050" dirty="0"/>
          </a:p>
        </p:txBody>
      </p:sp>
      <p:sp>
        <p:nvSpPr>
          <p:cNvPr id="7" name="Shape 4"/>
          <p:cNvSpPr/>
          <p:nvPr/>
        </p:nvSpPr>
        <p:spPr>
          <a:xfrm>
            <a:off x="3060740" y="2310170"/>
            <a:ext cx="2746653" cy="2160508"/>
          </a:xfrm>
          <a:prstGeom prst="roundRect">
            <a:avLst>
              <a:gd name="adj" fmla="val 934"/>
            </a:avLst>
          </a:prstGeom>
          <a:solidFill>
            <a:srgbClr val="F2EEEE"/>
          </a:solidFill>
          <a:ln/>
        </p:spPr>
      </p:sp>
      <p:sp>
        <p:nvSpPr>
          <p:cNvPr id="8" name="Text 5"/>
          <p:cNvSpPr/>
          <p:nvPr/>
        </p:nvSpPr>
        <p:spPr>
          <a:xfrm>
            <a:off x="3195161" y="2444591"/>
            <a:ext cx="2365296" cy="210145"/>
          </a:xfrm>
          <a:prstGeom prst="rect">
            <a:avLst/>
          </a:prstGeom>
          <a:noFill/>
          <a:ln/>
        </p:spPr>
        <p:txBody>
          <a:bodyPr wrap="none" lIns="0" tIns="0" rIns="0" bIns="0" rtlCol="0" anchor="t"/>
          <a:lstStyle/>
          <a:p>
            <a:pPr algn="l" indent="0" marL="0">
              <a:lnSpc>
                <a:spcPts val="1650"/>
              </a:lnSpc>
              <a:buNone/>
            </a:pPr>
            <a:r>
              <a:rPr lang="en-US" sz="1300" dirty="0">
                <a:solidFill>
                  <a:srgbClr val="464646"/>
                </a:solidFill>
                <a:latin typeface="DM Sans Semi Bold" pitchFamily="34" charset="0"/>
                <a:ea typeface="DM Sans Semi Bold" pitchFamily="34" charset="-122"/>
                <a:cs typeface="DM Sans Semi Bold" pitchFamily="34" charset="-120"/>
              </a:rPr>
              <a:t>The Problem is Concentrated</a:t>
            </a:r>
            <a:endParaRPr lang="en-US" sz="1300" dirty="0"/>
          </a:p>
        </p:txBody>
      </p:sp>
      <p:sp>
        <p:nvSpPr>
          <p:cNvPr id="9" name="Text 6"/>
          <p:cNvSpPr/>
          <p:nvPr/>
        </p:nvSpPr>
        <p:spPr>
          <a:xfrm>
            <a:off x="3195161" y="2735342"/>
            <a:ext cx="2477810" cy="430530"/>
          </a:xfrm>
          <a:prstGeom prst="rect">
            <a:avLst/>
          </a:prstGeom>
          <a:noFill/>
          <a:ln/>
        </p:spPr>
        <p:txBody>
          <a:bodyPr wrap="square" lIns="0" tIns="0" rIns="0" bIns="0" rtlCol="0" anchor="t"/>
          <a:lstStyle/>
          <a:p>
            <a:pPr algn="l" marL="342900" indent="-342900">
              <a:lnSpc>
                <a:spcPts val="1650"/>
              </a:lnSpc>
              <a:buSzPct val="100000"/>
              <a:buChar char="•"/>
            </a:pPr>
            <a:r>
              <a:rPr lang="en-US" sz="1050" dirty="0">
                <a:solidFill>
                  <a:srgbClr val="464646"/>
                </a:solidFill>
                <a:latin typeface="Inter Medium" pitchFamily="34" charset="0"/>
                <a:ea typeface="Inter Medium" pitchFamily="34" charset="-122"/>
                <a:cs typeface="Inter Medium" pitchFamily="34" charset="-120"/>
              </a:rPr>
              <a:t>60% of costs stem from Inland region</a:t>
            </a:r>
            <a:endParaRPr lang="en-US" sz="1050" dirty="0"/>
          </a:p>
        </p:txBody>
      </p:sp>
      <p:sp>
        <p:nvSpPr>
          <p:cNvPr id="10" name="Text 7"/>
          <p:cNvSpPr/>
          <p:nvPr/>
        </p:nvSpPr>
        <p:spPr>
          <a:xfrm>
            <a:off x="3195161" y="3212902"/>
            <a:ext cx="2477810" cy="430530"/>
          </a:xfrm>
          <a:prstGeom prst="rect">
            <a:avLst/>
          </a:prstGeom>
          <a:noFill/>
          <a:ln/>
        </p:spPr>
        <p:txBody>
          <a:bodyPr wrap="square" lIns="0" tIns="0" rIns="0" bIns="0" rtlCol="0" anchor="t"/>
          <a:lstStyle/>
          <a:p>
            <a:pPr algn="l" marL="342900" indent="-342900">
              <a:lnSpc>
                <a:spcPts val="1650"/>
              </a:lnSpc>
              <a:buSzPct val="100000"/>
              <a:buChar char="•"/>
            </a:pPr>
            <a:r>
              <a:rPr lang="en-US" sz="1050" dirty="0">
                <a:solidFill>
                  <a:srgbClr val="464646"/>
                </a:solidFill>
                <a:latin typeface="Inter Medium" pitchFamily="34" charset="0"/>
                <a:ea typeface="Inter Medium" pitchFamily="34" charset="-122"/>
                <a:cs typeface="Inter Medium" pitchFamily="34" charset="-120"/>
              </a:rPr>
              <a:t>Roads &amp; Earthworks projects drive the pattern</a:t>
            </a:r>
            <a:endParaRPr lang="en-US" sz="1050" dirty="0"/>
          </a:p>
        </p:txBody>
      </p:sp>
      <p:sp>
        <p:nvSpPr>
          <p:cNvPr id="11" name="Text 8"/>
          <p:cNvSpPr/>
          <p:nvPr/>
        </p:nvSpPr>
        <p:spPr>
          <a:xfrm>
            <a:off x="3195161" y="3690461"/>
            <a:ext cx="2477810" cy="430530"/>
          </a:xfrm>
          <a:prstGeom prst="rect">
            <a:avLst/>
          </a:prstGeom>
          <a:noFill/>
          <a:ln/>
        </p:spPr>
        <p:txBody>
          <a:bodyPr wrap="square" lIns="0" tIns="0" rIns="0" bIns="0" rtlCol="0" anchor="t"/>
          <a:lstStyle/>
          <a:p>
            <a:pPr algn="l" marL="342900" indent="-342900">
              <a:lnSpc>
                <a:spcPts val="1650"/>
              </a:lnSpc>
              <a:buSzPct val="100000"/>
              <a:buChar char="•"/>
            </a:pPr>
            <a:r>
              <a:rPr lang="en-US" sz="1050" dirty="0">
                <a:solidFill>
                  <a:srgbClr val="464646"/>
                </a:solidFill>
                <a:latin typeface="Inter Medium" pitchFamily="34" charset="0"/>
                <a:ea typeface="Inter Medium" pitchFamily="34" charset="-122"/>
                <a:cs typeface="Inter Medium" pitchFamily="34" charset="-120"/>
              </a:rPr>
              <a:t>Production roles (crushers, drivers) bear the overtime burden</a:t>
            </a:r>
            <a:endParaRPr lang="en-US" sz="1050" dirty="0"/>
          </a:p>
        </p:txBody>
      </p:sp>
      <p:sp>
        <p:nvSpPr>
          <p:cNvPr id="12" name="Shape 9"/>
          <p:cNvSpPr/>
          <p:nvPr/>
        </p:nvSpPr>
        <p:spPr>
          <a:xfrm>
            <a:off x="5941814" y="2310170"/>
            <a:ext cx="2746653" cy="2160508"/>
          </a:xfrm>
          <a:prstGeom prst="roundRect">
            <a:avLst>
              <a:gd name="adj" fmla="val 934"/>
            </a:avLst>
          </a:prstGeom>
          <a:solidFill>
            <a:srgbClr val="F2EEEE"/>
          </a:solidFill>
          <a:ln/>
        </p:spPr>
      </p:sp>
      <p:sp>
        <p:nvSpPr>
          <p:cNvPr id="13" name="Text 10"/>
          <p:cNvSpPr/>
          <p:nvPr/>
        </p:nvSpPr>
        <p:spPr>
          <a:xfrm>
            <a:off x="6076236" y="2444591"/>
            <a:ext cx="1681520" cy="210145"/>
          </a:xfrm>
          <a:prstGeom prst="rect">
            <a:avLst/>
          </a:prstGeom>
          <a:noFill/>
          <a:ln/>
        </p:spPr>
        <p:txBody>
          <a:bodyPr wrap="none" lIns="0" tIns="0" rIns="0" bIns="0" rtlCol="0" anchor="t"/>
          <a:lstStyle/>
          <a:p>
            <a:pPr algn="l" indent="0" marL="0">
              <a:lnSpc>
                <a:spcPts val="1650"/>
              </a:lnSpc>
              <a:buNone/>
            </a:pPr>
            <a:r>
              <a:rPr lang="en-US" sz="1300" dirty="0">
                <a:solidFill>
                  <a:srgbClr val="464646"/>
                </a:solidFill>
                <a:latin typeface="DM Sans Semi Bold" pitchFamily="34" charset="0"/>
                <a:ea typeface="DM Sans Semi Bold" pitchFamily="34" charset="-122"/>
                <a:cs typeface="DM Sans Semi Bold" pitchFamily="34" charset="-120"/>
              </a:rPr>
              <a:t>This is Fixable</a:t>
            </a:r>
            <a:endParaRPr lang="en-US" sz="1300" dirty="0"/>
          </a:p>
        </p:txBody>
      </p:sp>
      <p:sp>
        <p:nvSpPr>
          <p:cNvPr id="14" name="Text 11"/>
          <p:cNvSpPr/>
          <p:nvPr/>
        </p:nvSpPr>
        <p:spPr>
          <a:xfrm>
            <a:off x="6076236" y="2735342"/>
            <a:ext cx="2477810" cy="645795"/>
          </a:xfrm>
          <a:prstGeom prst="rect">
            <a:avLst/>
          </a:prstGeom>
          <a:noFill/>
          <a:ln/>
        </p:spPr>
        <p:txBody>
          <a:bodyPr wrap="square" lIns="0" tIns="0" rIns="0" bIns="0" rtlCol="0" anchor="t"/>
          <a:lstStyle/>
          <a:p>
            <a:pPr algn="l" marL="342900" indent="-342900">
              <a:lnSpc>
                <a:spcPts val="1650"/>
              </a:lnSpc>
              <a:buSzPct val="100000"/>
              <a:buChar char="•"/>
            </a:pPr>
            <a:r>
              <a:rPr lang="en-US" sz="1050" dirty="0">
                <a:solidFill>
                  <a:srgbClr val="464646"/>
                </a:solidFill>
                <a:latin typeface="Inter Medium" pitchFamily="34" charset="0"/>
                <a:ea typeface="Inter Medium" pitchFamily="34" charset="-122"/>
                <a:cs typeface="Inter Medium" pitchFamily="34" charset="-120"/>
              </a:rPr>
              <a:t>Estimated </a:t>
            </a:r>
            <a:pPr algn="l" indent="0" marL="0">
              <a:lnSpc>
                <a:spcPts val="1650"/>
              </a:lnSpc>
              <a:buNone/>
            </a:pPr>
            <a:r>
              <a:rPr lang="en-US" sz="1050" b="1" dirty="0">
                <a:solidFill>
                  <a:srgbClr val="464646"/>
                </a:solidFill>
                <a:latin typeface="Inter Medium" pitchFamily="34" charset="0"/>
                <a:ea typeface="Inter Medium" pitchFamily="34" charset="-122"/>
                <a:cs typeface="Inter Medium" pitchFamily="34" charset="-120"/>
              </a:rPr>
              <a:t>R8.1M monthly optimization opportunity</a:t>
            </a:r>
            <a:pPr algn="l" indent="0" marL="0">
              <a:lnSpc>
                <a:spcPts val="1650"/>
              </a:lnSpc>
              <a:buNone/>
            </a:pPr>
            <a:r>
              <a:rPr lang="en-US" sz="1050" dirty="0">
                <a:solidFill>
                  <a:srgbClr val="464646"/>
                </a:solidFill>
                <a:latin typeface="Inter Medium" pitchFamily="34" charset="0"/>
                <a:ea typeface="Inter Medium" pitchFamily="34" charset="-122"/>
                <a:cs typeface="Inter Medium" pitchFamily="34" charset="-120"/>
              </a:rPr>
              <a:t> by reaching 15% benchmark</a:t>
            </a:r>
            <a:endParaRPr lang="en-US" sz="1050" dirty="0"/>
          </a:p>
        </p:txBody>
      </p:sp>
      <p:sp>
        <p:nvSpPr>
          <p:cNvPr id="15" name="Text 12"/>
          <p:cNvSpPr/>
          <p:nvPr/>
        </p:nvSpPr>
        <p:spPr>
          <a:xfrm>
            <a:off x="6076236" y="3428167"/>
            <a:ext cx="2477810" cy="430530"/>
          </a:xfrm>
          <a:prstGeom prst="rect">
            <a:avLst/>
          </a:prstGeom>
          <a:noFill/>
          <a:ln/>
        </p:spPr>
        <p:txBody>
          <a:bodyPr wrap="square" lIns="0" tIns="0" rIns="0" bIns="0" rtlCol="0" anchor="t"/>
          <a:lstStyle/>
          <a:p>
            <a:pPr algn="l" marL="342900" indent="-342900">
              <a:lnSpc>
                <a:spcPts val="1650"/>
              </a:lnSpc>
              <a:buSzPct val="100000"/>
              <a:buChar char="•"/>
            </a:pPr>
            <a:r>
              <a:rPr lang="en-US" sz="1050" dirty="0">
                <a:solidFill>
                  <a:srgbClr val="464646"/>
                </a:solidFill>
                <a:latin typeface="Inter Medium" pitchFamily="34" charset="0"/>
                <a:ea typeface="Inter Medium" pitchFamily="34" charset="-122"/>
                <a:cs typeface="Inter Medium" pitchFamily="34" charset="-120"/>
              </a:rPr>
              <a:t>Sunday work reduction: </a:t>
            </a:r>
            <a:pPr algn="l" indent="0" marL="0">
              <a:lnSpc>
                <a:spcPts val="1650"/>
              </a:lnSpc>
              <a:buNone/>
            </a:pPr>
            <a:r>
              <a:rPr lang="en-US" sz="1050" b="1" dirty="0">
                <a:solidFill>
                  <a:srgbClr val="464646"/>
                </a:solidFill>
                <a:latin typeface="Inter Medium" pitchFamily="34" charset="0"/>
                <a:ea typeface="Inter Medium" pitchFamily="34" charset="-122"/>
                <a:cs typeface="Inter Medium" pitchFamily="34" charset="-120"/>
              </a:rPr>
              <a:t>R1.1M/month</a:t>
            </a:r>
            <a:pPr algn="l" indent="0" marL="0">
              <a:lnSpc>
                <a:spcPts val="1650"/>
              </a:lnSpc>
              <a:buNone/>
            </a:pPr>
            <a:r>
              <a:rPr lang="en-US" sz="1050" dirty="0">
                <a:solidFill>
                  <a:srgbClr val="464646"/>
                </a:solidFill>
                <a:latin typeface="Inter Medium" pitchFamily="34" charset="0"/>
                <a:ea typeface="Inter Medium" pitchFamily="34" charset="-122"/>
                <a:cs typeface="Inter Medium" pitchFamily="34" charset="-120"/>
              </a:rPr>
              <a:t> potential savings</a:t>
            </a:r>
            <a:endParaRPr lang="en-US" sz="1050" dirty="0"/>
          </a:p>
        </p:txBody>
      </p:sp>
      <p:sp>
        <p:nvSpPr>
          <p:cNvPr id="16" name="Text 13"/>
          <p:cNvSpPr/>
          <p:nvPr/>
        </p:nvSpPr>
        <p:spPr>
          <a:xfrm>
            <a:off x="6076236" y="3905726"/>
            <a:ext cx="2477810" cy="430530"/>
          </a:xfrm>
          <a:prstGeom prst="rect">
            <a:avLst/>
          </a:prstGeom>
          <a:noFill/>
          <a:ln/>
        </p:spPr>
        <p:txBody>
          <a:bodyPr wrap="square" lIns="0" tIns="0" rIns="0" bIns="0" rtlCol="0" anchor="t"/>
          <a:lstStyle/>
          <a:p>
            <a:pPr algn="l" marL="342900" indent="-342900">
              <a:lnSpc>
                <a:spcPts val="1650"/>
              </a:lnSpc>
              <a:buSzPct val="100000"/>
              <a:buChar char="•"/>
            </a:pPr>
            <a:r>
              <a:rPr lang="en-US" sz="1050" dirty="0">
                <a:solidFill>
                  <a:srgbClr val="464646"/>
                </a:solidFill>
                <a:latin typeface="Inter Medium" pitchFamily="34" charset="0"/>
                <a:ea typeface="Inter Medium" pitchFamily="34" charset="-122"/>
                <a:cs typeface="Inter Medium" pitchFamily="34" charset="-120"/>
              </a:rPr>
              <a:t>Shift schedule optimization could convert significant OT to NT</a:t>
            </a:r>
            <a:endParaRPr lang="en-US" sz="1050" dirty="0"/>
          </a:p>
        </p:txBody>
      </p:sp>
      <p:sp>
        <p:nvSpPr>
          <p:cNvPr id="17" name="Shape 14"/>
          <p:cNvSpPr/>
          <p:nvPr/>
        </p:nvSpPr>
        <p:spPr>
          <a:xfrm>
            <a:off x="8822888" y="2310170"/>
            <a:ext cx="2746653" cy="2160508"/>
          </a:xfrm>
          <a:prstGeom prst="roundRect">
            <a:avLst>
              <a:gd name="adj" fmla="val 934"/>
            </a:avLst>
          </a:prstGeom>
          <a:solidFill>
            <a:srgbClr val="F2EEEE"/>
          </a:solidFill>
          <a:ln/>
        </p:spPr>
      </p:sp>
      <p:sp>
        <p:nvSpPr>
          <p:cNvPr id="18" name="Text 15"/>
          <p:cNvSpPr/>
          <p:nvPr/>
        </p:nvSpPr>
        <p:spPr>
          <a:xfrm>
            <a:off x="8957310" y="2444591"/>
            <a:ext cx="2477810" cy="420291"/>
          </a:xfrm>
          <a:prstGeom prst="rect">
            <a:avLst/>
          </a:prstGeom>
          <a:noFill/>
          <a:ln/>
        </p:spPr>
        <p:txBody>
          <a:bodyPr wrap="square" lIns="0" tIns="0" rIns="0" bIns="0" rtlCol="0" anchor="t"/>
          <a:lstStyle/>
          <a:p>
            <a:pPr algn="l" indent="0" marL="0">
              <a:lnSpc>
                <a:spcPts val="1650"/>
              </a:lnSpc>
              <a:buNone/>
            </a:pPr>
            <a:r>
              <a:rPr lang="en-US" sz="1300" dirty="0">
                <a:solidFill>
                  <a:srgbClr val="464646"/>
                </a:solidFill>
                <a:latin typeface="DM Sans Semi Bold" pitchFamily="34" charset="0"/>
                <a:ea typeface="DM Sans Semi Bold" pitchFamily="34" charset="-122"/>
                <a:cs typeface="DM Sans Semi Bold" pitchFamily="34" charset="-120"/>
              </a:rPr>
              <a:t>Data Integration Unlocked Visibility</a:t>
            </a:r>
            <a:endParaRPr lang="en-US" sz="1300" dirty="0"/>
          </a:p>
        </p:txBody>
      </p:sp>
      <p:sp>
        <p:nvSpPr>
          <p:cNvPr id="19" name="Text 16"/>
          <p:cNvSpPr/>
          <p:nvPr/>
        </p:nvSpPr>
        <p:spPr>
          <a:xfrm>
            <a:off x="8957310" y="2945487"/>
            <a:ext cx="2477810" cy="430530"/>
          </a:xfrm>
          <a:prstGeom prst="rect">
            <a:avLst/>
          </a:prstGeom>
          <a:noFill/>
          <a:ln/>
        </p:spPr>
        <p:txBody>
          <a:bodyPr wrap="square" lIns="0" tIns="0" rIns="0" bIns="0" rtlCol="0" anchor="t"/>
          <a:lstStyle/>
          <a:p>
            <a:pPr algn="l" marL="342900" indent="-342900">
              <a:lnSpc>
                <a:spcPts val="1650"/>
              </a:lnSpc>
              <a:buSzPct val="100000"/>
              <a:buChar char="•"/>
            </a:pPr>
            <a:r>
              <a:rPr lang="en-US" sz="1050" dirty="0">
                <a:solidFill>
                  <a:srgbClr val="464646"/>
                </a:solidFill>
                <a:latin typeface="Inter Medium" pitchFamily="34" charset="0"/>
                <a:ea typeface="Inter Medium" pitchFamily="34" charset="-122"/>
                <a:cs typeface="Inter Medium" pitchFamily="34" charset="-120"/>
              </a:rPr>
              <a:t>Successfully merged two clocking systems operating in silos</a:t>
            </a:r>
            <a:endParaRPr lang="en-US" sz="1050" dirty="0"/>
          </a:p>
        </p:txBody>
      </p:sp>
      <p:sp>
        <p:nvSpPr>
          <p:cNvPr id="20" name="Text 17"/>
          <p:cNvSpPr/>
          <p:nvPr/>
        </p:nvSpPr>
        <p:spPr>
          <a:xfrm>
            <a:off x="8957310" y="3423047"/>
            <a:ext cx="2477810" cy="215265"/>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464646"/>
                </a:solidFill>
                <a:latin typeface="Inter Medium" pitchFamily="34" charset="0"/>
                <a:ea typeface="Inter Medium" pitchFamily="34" charset="-122"/>
                <a:cs typeface="Inter Medium" pitchFamily="34" charset="-120"/>
              </a:rPr>
              <a:t>Identified critical data quality gaps</a:t>
            </a:r>
            <a:endParaRPr lang="en-US" sz="1050" dirty="0"/>
          </a:p>
        </p:txBody>
      </p:sp>
      <p:sp>
        <p:nvSpPr>
          <p:cNvPr id="21" name="Text 18"/>
          <p:cNvSpPr/>
          <p:nvPr/>
        </p:nvSpPr>
        <p:spPr>
          <a:xfrm>
            <a:off x="8957310" y="3685342"/>
            <a:ext cx="2477810" cy="430530"/>
          </a:xfrm>
          <a:prstGeom prst="rect">
            <a:avLst/>
          </a:prstGeom>
          <a:noFill/>
          <a:ln/>
        </p:spPr>
        <p:txBody>
          <a:bodyPr wrap="square" lIns="0" tIns="0" rIns="0" bIns="0" rtlCol="0" anchor="t"/>
          <a:lstStyle/>
          <a:p>
            <a:pPr algn="l" marL="342900" indent="-342900">
              <a:lnSpc>
                <a:spcPts val="1650"/>
              </a:lnSpc>
              <a:buSzPct val="100000"/>
              <a:buChar char="•"/>
            </a:pPr>
            <a:r>
              <a:rPr lang="en-US" sz="1050" dirty="0">
                <a:solidFill>
                  <a:srgbClr val="464646"/>
                </a:solidFill>
                <a:latin typeface="Inter Medium" pitchFamily="34" charset="0"/>
                <a:ea typeface="Inter Medium" pitchFamily="34" charset="-122"/>
                <a:cs typeface="Inter Medium" pitchFamily="34" charset="-120"/>
              </a:rPr>
              <a:t>Created foundation for predictive analytics</a:t>
            </a:r>
            <a:endParaRPr lang="en-US" sz="1050" dirty="0"/>
          </a:p>
        </p:txBody>
      </p:sp>
      <p:sp>
        <p:nvSpPr>
          <p:cNvPr id="22" name="Text 19"/>
          <p:cNvSpPr/>
          <p:nvPr/>
        </p:nvSpPr>
        <p:spPr>
          <a:xfrm>
            <a:off x="3060740" y="4672370"/>
            <a:ext cx="2638187" cy="252174"/>
          </a:xfrm>
          <a:prstGeom prst="rect">
            <a:avLst/>
          </a:prstGeom>
          <a:noFill/>
          <a:ln/>
        </p:spPr>
        <p:txBody>
          <a:bodyPr wrap="none" lIns="0" tIns="0" rIns="0" bIns="0" rtlCol="0" anchor="t"/>
          <a:lstStyle/>
          <a:p>
            <a:pPr algn="l" indent="0" marL="0">
              <a:lnSpc>
                <a:spcPts val="1950"/>
              </a:lnSpc>
              <a:buNone/>
            </a:pPr>
            <a:r>
              <a:rPr lang="en-US" sz="1550" dirty="0">
                <a:solidFill>
                  <a:srgbClr val="030303"/>
                </a:solidFill>
                <a:latin typeface="DM Sans Semi Bold" pitchFamily="34" charset="0"/>
                <a:ea typeface="DM Sans Semi Bold" pitchFamily="34" charset="-122"/>
                <a:cs typeface="DM Sans Semi Bold" pitchFamily="34" charset="-120"/>
              </a:rPr>
              <a:t>What This Analysis Enables</a:t>
            </a:r>
            <a:endParaRPr lang="en-US" sz="1550" dirty="0"/>
          </a:p>
        </p:txBody>
      </p:sp>
      <p:sp>
        <p:nvSpPr>
          <p:cNvPr id="23" name="Shape 20"/>
          <p:cNvSpPr/>
          <p:nvPr/>
        </p:nvSpPr>
        <p:spPr>
          <a:xfrm>
            <a:off x="3060740" y="6385560"/>
            <a:ext cx="8508802" cy="15240"/>
          </a:xfrm>
          <a:prstGeom prst="roundRect">
            <a:avLst>
              <a:gd name="adj" fmla="val 132409"/>
            </a:avLst>
          </a:prstGeom>
          <a:solidFill>
            <a:srgbClr val="D8D4D4"/>
          </a:solidFill>
          <a:ln/>
        </p:spPr>
      </p:sp>
      <p:sp>
        <p:nvSpPr>
          <p:cNvPr id="24" name="Shape 21"/>
          <p:cNvSpPr/>
          <p:nvPr/>
        </p:nvSpPr>
        <p:spPr>
          <a:xfrm>
            <a:off x="5138261" y="5982057"/>
            <a:ext cx="15240" cy="403503"/>
          </a:xfrm>
          <a:prstGeom prst="roundRect">
            <a:avLst>
              <a:gd name="adj" fmla="val 132409"/>
            </a:avLst>
          </a:prstGeom>
          <a:solidFill>
            <a:srgbClr val="D8D4D4"/>
          </a:solidFill>
          <a:ln/>
        </p:spPr>
      </p:sp>
      <p:sp>
        <p:nvSpPr>
          <p:cNvPr id="25" name="Shape 22"/>
          <p:cNvSpPr/>
          <p:nvPr/>
        </p:nvSpPr>
        <p:spPr>
          <a:xfrm>
            <a:off x="4994553" y="6234232"/>
            <a:ext cx="302657" cy="302657"/>
          </a:xfrm>
          <a:prstGeom prst="roundRect">
            <a:avLst>
              <a:gd name="adj" fmla="val 6667"/>
            </a:avLst>
          </a:prstGeom>
          <a:solidFill>
            <a:srgbClr val="F2EEEE"/>
          </a:solidFill>
          <a:ln/>
        </p:spPr>
      </p:sp>
      <p:sp>
        <p:nvSpPr>
          <p:cNvPr id="26" name="Text 23"/>
          <p:cNvSpPr/>
          <p:nvPr/>
        </p:nvSpPr>
        <p:spPr>
          <a:xfrm>
            <a:off x="5045035" y="6259473"/>
            <a:ext cx="201692" cy="252174"/>
          </a:xfrm>
          <a:prstGeom prst="rect">
            <a:avLst/>
          </a:prstGeom>
          <a:noFill/>
          <a:ln/>
        </p:spPr>
        <p:txBody>
          <a:bodyPr wrap="none" lIns="0" tIns="0" rIns="0" bIns="0" rtlCol="0" anchor="t"/>
          <a:lstStyle/>
          <a:p>
            <a:pPr algn="ctr" indent="0" marL="0">
              <a:lnSpc>
                <a:spcPts val="1550"/>
              </a:lnSpc>
              <a:buNone/>
            </a:pPr>
            <a:r>
              <a:rPr lang="en-US" sz="1550" dirty="0">
                <a:solidFill>
                  <a:srgbClr val="464646"/>
                </a:solidFill>
                <a:latin typeface="DM Sans Semi Bold" pitchFamily="34" charset="0"/>
                <a:ea typeface="DM Sans Semi Bold" pitchFamily="34" charset="-122"/>
                <a:cs typeface="DM Sans Semi Bold" pitchFamily="34" charset="-120"/>
              </a:rPr>
              <a:t>1</a:t>
            </a:r>
            <a:endParaRPr lang="en-US" sz="1550" dirty="0"/>
          </a:p>
        </p:txBody>
      </p:sp>
      <p:sp>
        <p:nvSpPr>
          <p:cNvPr id="27" name="Text 24"/>
          <p:cNvSpPr/>
          <p:nvPr/>
        </p:nvSpPr>
        <p:spPr>
          <a:xfrm>
            <a:off x="4305062" y="5126236"/>
            <a:ext cx="1681520" cy="210145"/>
          </a:xfrm>
          <a:prstGeom prst="rect">
            <a:avLst/>
          </a:prstGeom>
          <a:noFill/>
          <a:ln/>
        </p:spPr>
        <p:txBody>
          <a:bodyPr wrap="none" lIns="0" tIns="0" rIns="0" bIns="0" rtlCol="0" anchor="t"/>
          <a:lstStyle/>
          <a:p>
            <a:pPr algn="ctr" indent="0" marL="0">
              <a:lnSpc>
                <a:spcPts val="1650"/>
              </a:lnSpc>
              <a:buNone/>
            </a:pPr>
            <a:r>
              <a:rPr lang="en-US" sz="1300" dirty="0">
                <a:solidFill>
                  <a:srgbClr val="464646"/>
                </a:solidFill>
                <a:latin typeface="DM Sans Semi Bold" pitchFamily="34" charset="0"/>
                <a:ea typeface="DM Sans Semi Bold" pitchFamily="34" charset="-122"/>
                <a:cs typeface="DM Sans Semi Bold" pitchFamily="34" charset="-120"/>
              </a:rPr>
              <a:t>Immediate</a:t>
            </a:r>
            <a:endParaRPr lang="en-US" sz="1300" dirty="0"/>
          </a:p>
        </p:txBody>
      </p:sp>
      <p:sp>
        <p:nvSpPr>
          <p:cNvPr id="28" name="Text 25"/>
          <p:cNvSpPr/>
          <p:nvPr/>
        </p:nvSpPr>
        <p:spPr>
          <a:xfrm>
            <a:off x="3195161" y="5416987"/>
            <a:ext cx="3901440" cy="430530"/>
          </a:xfrm>
          <a:prstGeom prst="rect">
            <a:avLst/>
          </a:prstGeom>
          <a:noFill/>
          <a:ln/>
        </p:spPr>
        <p:txBody>
          <a:bodyPr wrap="square" lIns="0" tIns="0" rIns="0" bIns="0" rtlCol="0" anchor="t"/>
          <a:lstStyle/>
          <a:p>
            <a:pPr algn="ctr" indent="0" marL="0">
              <a:lnSpc>
                <a:spcPts val="1650"/>
              </a:lnSpc>
              <a:buNone/>
            </a:pPr>
            <a:r>
              <a:rPr lang="en-US" sz="1050" dirty="0">
                <a:solidFill>
                  <a:srgbClr val="464646"/>
                </a:solidFill>
                <a:latin typeface="Inter Medium" pitchFamily="34" charset="0"/>
                <a:ea typeface="Inter Medium" pitchFamily="34" charset="-122"/>
                <a:cs typeface="Inter Medium" pitchFamily="34" charset="-120"/>
              </a:rPr>
              <a:t>Project managers can now identify high-OT contracts and investigate root causes with data-driven precision</a:t>
            </a:r>
            <a:endParaRPr lang="en-US" sz="1050" dirty="0"/>
          </a:p>
        </p:txBody>
      </p:sp>
      <p:sp>
        <p:nvSpPr>
          <p:cNvPr id="29" name="Shape 26"/>
          <p:cNvSpPr/>
          <p:nvPr/>
        </p:nvSpPr>
        <p:spPr>
          <a:xfrm>
            <a:off x="7307461" y="6385560"/>
            <a:ext cx="15240" cy="403503"/>
          </a:xfrm>
          <a:prstGeom prst="roundRect">
            <a:avLst>
              <a:gd name="adj" fmla="val 132409"/>
            </a:avLst>
          </a:prstGeom>
          <a:solidFill>
            <a:srgbClr val="D8D4D4"/>
          </a:solidFill>
          <a:ln/>
        </p:spPr>
      </p:sp>
      <p:sp>
        <p:nvSpPr>
          <p:cNvPr id="30" name="Shape 27"/>
          <p:cNvSpPr/>
          <p:nvPr/>
        </p:nvSpPr>
        <p:spPr>
          <a:xfrm>
            <a:off x="7163753" y="6234232"/>
            <a:ext cx="302657" cy="302657"/>
          </a:xfrm>
          <a:prstGeom prst="roundRect">
            <a:avLst>
              <a:gd name="adj" fmla="val 6667"/>
            </a:avLst>
          </a:prstGeom>
          <a:solidFill>
            <a:srgbClr val="F2EEEE"/>
          </a:solidFill>
          <a:ln/>
        </p:spPr>
      </p:sp>
      <p:sp>
        <p:nvSpPr>
          <p:cNvPr id="31" name="Text 28"/>
          <p:cNvSpPr/>
          <p:nvPr/>
        </p:nvSpPr>
        <p:spPr>
          <a:xfrm>
            <a:off x="7214235" y="6259473"/>
            <a:ext cx="201692" cy="252174"/>
          </a:xfrm>
          <a:prstGeom prst="rect">
            <a:avLst/>
          </a:prstGeom>
          <a:noFill/>
          <a:ln/>
        </p:spPr>
        <p:txBody>
          <a:bodyPr wrap="none" lIns="0" tIns="0" rIns="0" bIns="0" rtlCol="0" anchor="t"/>
          <a:lstStyle/>
          <a:p>
            <a:pPr algn="ctr" indent="0" marL="0">
              <a:lnSpc>
                <a:spcPts val="1550"/>
              </a:lnSpc>
              <a:buNone/>
            </a:pPr>
            <a:r>
              <a:rPr lang="en-US" sz="1550" dirty="0">
                <a:solidFill>
                  <a:srgbClr val="464646"/>
                </a:solidFill>
                <a:latin typeface="DM Sans Semi Bold" pitchFamily="34" charset="0"/>
                <a:ea typeface="DM Sans Semi Bold" pitchFamily="34" charset="-122"/>
                <a:cs typeface="DM Sans Semi Bold" pitchFamily="34" charset="-120"/>
              </a:rPr>
              <a:t>2</a:t>
            </a:r>
            <a:endParaRPr lang="en-US" sz="1550" dirty="0"/>
          </a:p>
        </p:txBody>
      </p:sp>
      <p:sp>
        <p:nvSpPr>
          <p:cNvPr id="32" name="Text 29"/>
          <p:cNvSpPr/>
          <p:nvPr/>
        </p:nvSpPr>
        <p:spPr>
          <a:xfrm>
            <a:off x="6474262" y="6923603"/>
            <a:ext cx="1681520" cy="210145"/>
          </a:xfrm>
          <a:prstGeom prst="rect">
            <a:avLst/>
          </a:prstGeom>
          <a:noFill/>
          <a:ln/>
        </p:spPr>
        <p:txBody>
          <a:bodyPr wrap="none" lIns="0" tIns="0" rIns="0" bIns="0" rtlCol="0" anchor="t"/>
          <a:lstStyle/>
          <a:p>
            <a:pPr algn="ctr" indent="0" marL="0">
              <a:lnSpc>
                <a:spcPts val="1650"/>
              </a:lnSpc>
              <a:buNone/>
            </a:pPr>
            <a:r>
              <a:rPr lang="en-US" sz="1300" dirty="0">
                <a:solidFill>
                  <a:srgbClr val="464646"/>
                </a:solidFill>
                <a:latin typeface="DM Sans Semi Bold" pitchFamily="34" charset="0"/>
                <a:ea typeface="DM Sans Semi Bold" pitchFamily="34" charset="-122"/>
                <a:cs typeface="DM Sans Semi Bold" pitchFamily="34" charset="-120"/>
              </a:rPr>
              <a:t>Near-term</a:t>
            </a:r>
            <a:endParaRPr lang="en-US" sz="1300" dirty="0"/>
          </a:p>
        </p:txBody>
      </p:sp>
      <p:sp>
        <p:nvSpPr>
          <p:cNvPr id="33" name="Text 30"/>
          <p:cNvSpPr/>
          <p:nvPr/>
        </p:nvSpPr>
        <p:spPr>
          <a:xfrm>
            <a:off x="5364361" y="7214354"/>
            <a:ext cx="3901440" cy="430530"/>
          </a:xfrm>
          <a:prstGeom prst="rect">
            <a:avLst/>
          </a:prstGeom>
          <a:noFill/>
          <a:ln/>
        </p:spPr>
        <p:txBody>
          <a:bodyPr wrap="square" lIns="0" tIns="0" rIns="0" bIns="0" rtlCol="0" anchor="t"/>
          <a:lstStyle/>
          <a:p>
            <a:pPr algn="ctr" indent="0" marL="0">
              <a:lnSpc>
                <a:spcPts val="1650"/>
              </a:lnSpc>
              <a:buNone/>
            </a:pPr>
            <a:r>
              <a:rPr lang="en-US" sz="1050" dirty="0">
                <a:solidFill>
                  <a:srgbClr val="464646"/>
                </a:solidFill>
                <a:latin typeface="Inter Medium" pitchFamily="34" charset="0"/>
                <a:ea typeface="Inter Medium" pitchFamily="34" charset="-122"/>
                <a:cs typeface="Inter Medium" pitchFamily="34" charset="-120"/>
              </a:rPr>
              <a:t>Operations can model shift schedule changes with confidence in accurate, validated data foundations</a:t>
            </a:r>
            <a:endParaRPr lang="en-US" sz="1050" dirty="0"/>
          </a:p>
        </p:txBody>
      </p:sp>
      <p:sp>
        <p:nvSpPr>
          <p:cNvPr id="34" name="Shape 31"/>
          <p:cNvSpPr/>
          <p:nvPr/>
        </p:nvSpPr>
        <p:spPr>
          <a:xfrm>
            <a:off x="9476661" y="5982057"/>
            <a:ext cx="15240" cy="403503"/>
          </a:xfrm>
          <a:prstGeom prst="roundRect">
            <a:avLst>
              <a:gd name="adj" fmla="val 132409"/>
            </a:avLst>
          </a:prstGeom>
          <a:solidFill>
            <a:srgbClr val="D8D4D4"/>
          </a:solidFill>
          <a:ln/>
        </p:spPr>
      </p:sp>
      <p:sp>
        <p:nvSpPr>
          <p:cNvPr id="35" name="Shape 32"/>
          <p:cNvSpPr/>
          <p:nvPr/>
        </p:nvSpPr>
        <p:spPr>
          <a:xfrm>
            <a:off x="9332952" y="6234232"/>
            <a:ext cx="302657" cy="302657"/>
          </a:xfrm>
          <a:prstGeom prst="roundRect">
            <a:avLst>
              <a:gd name="adj" fmla="val 6667"/>
            </a:avLst>
          </a:prstGeom>
          <a:solidFill>
            <a:srgbClr val="F2EEEE"/>
          </a:solidFill>
          <a:ln/>
        </p:spPr>
      </p:sp>
      <p:sp>
        <p:nvSpPr>
          <p:cNvPr id="36" name="Text 33"/>
          <p:cNvSpPr/>
          <p:nvPr/>
        </p:nvSpPr>
        <p:spPr>
          <a:xfrm>
            <a:off x="9383435" y="6259473"/>
            <a:ext cx="201692" cy="252174"/>
          </a:xfrm>
          <a:prstGeom prst="rect">
            <a:avLst/>
          </a:prstGeom>
          <a:noFill/>
          <a:ln/>
        </p:spPr>
        <p:txBody>
          <a:bodyPr wrap="none" lIns="0" tIns="0" rIns="0" bIns="0" rtlCol="0" anchor="t"/>
          <a:lstStyle/>
          <a:p>
            <a:pPr algn="ctr" indent="0" marL="0">
              <a:lnSpc>
                <a:spcPts val="1550"/>
              </a:lnSpc>
              <a:buNone/>
            </a:pPr>
            <a:r>
              <a:rPr lang="en-US" sz="1550" dirty="0">
                <a:solidFill>
                  <a:srgbClr val="464646"/>
                </a:solidFill>
                <a:latin typeface="DM Sans Semi Bold" pitchFamily="34" charset="0"/>
                <a:ea typeface="DM Sans Semi Bold" pitchFamily="34" charset="-122"/>
                <a:cs typeface="DM Sans Semi Bold" pitchFamily="34" charset="-120"/>
              </a:rPr>
              <a:t>3</a:t>
            </a:r>
            <a:endParaRPr lang="en-US" sz="1550" dirty="0"/>
          </a:p>
        </p:txBody>
      </p:sp>
      <p:sp>
        <p:nvSpPr>
          <p:cNvPr id="37" name="Text 34"/>
          <p:cNvSpPr/>
          <p:nvPr/>
        </p:nvSpPr>
        <p:spPr>
          <a:xfrm>
            <a:off x="8643580" y="5126236"/>
            <a:ext cx="1681520" cy="210145"/>
          </a:xfrm>
          <a:prstGeom prst="rect">
            <a:avLst/>
          </a:prstGeom>
          <a:noFill/>
          <a:ln/>
        </p:spPr>
        <p:txBody>
          <a:bodyPr wrap="none" lIns="0" tIns="0" rIns="0" bIns="0" rtlCol="0" anchor="t"/>
          <a:lstStyle/>
          <a:p>
            <a:pPr algn="ctr" indent="0" marL="0">
              <a:lnSpc>
                <a:spcPts val="1650"/>
              </a:lnSpc>
              <a:buNone/>
            </a:pPr>
            <a:r>
              <a:rPr lang="en-US" sz="1300" dirty="0">
                <a:solidFill>
                  <a:srgbClr val="464646"/>
                </a:solidFill>
                <a:latin typeface="DM Sans Semi Bold" pitchFamily="34" charset="0"/>
                <a:ea typeface="DM Sans Semi Bold" pitchFamily="34" charset="-122"/>
                <a:cs typeface="DM Sans Semi Bold" pitchFamily="34" charset="-120"/>
              </a:rPr>
              <a:t>Strategic</a:t>
            </a:r>
            <a:endParaRPr lang="en-US" sz="1300" dirty="0"/>
          </a:p>
        </p:txBody>
      </p:sp>
      <p:sp>
        <p:nvSpPr>
          <p:cNvPr id="38" name="Text 35"/>
          <p:cNvSpPr/>
          <p:nvPr/>
        </p:nvSpPr>
        <p:spPr>
          <a:xfrm>
            <a:off x="7533561" y="5416987"/>
            <a:ext cx="3901559" cy="430530"/>
          </a:xfrm>
          <a:prstGeom prst="rect">
            <a:avLst/>
          </a:prstGeom>
          <a:noFill/>
          <a:ln/>
        </p:spPr>
        <p:txBody>
          <a:bodyPr wrap="square" lIns="0" tIns="0" rIns="0" bIns="0" rtlCol="0" anchor="t"/>
          <a:lstStyle/>
          <a:p>
            <a:pPr algn="ctr" indent="0" marL="0">
              <a:lnSpc>
                <a:spcPts val="1650"/>
              </a:lnSpc>
              <a:buNone/>
            </a:pPr>
            <a:r>
              <a:rPr lang="en-US" sz="1050" dirty="0">
                <a:solidFill>
                  <a:srgbClr val="464646"/>
                </a:solidFill>
                <a:latin typeface="Inter Medium" pitchFamily="34" charset="0"/>
                <a:ea typeface="Inter Medium" pitchFamily="34" charset="-122"/>
                <a:cs typeface="Inter Medium" pitchFamily="34" charset="-120"/>
              </a:rPr>
              <a:t>Finance can build more accurate project bids incorporating realistic OT forecasts based on historical patterns</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2026-01-19T20:13:39Z</dcterms:created>
  <dcterms:modified xsi:type="dcterms:W3CDTF">2026-01-19T20:13:39Z</dcterms:modified>
</cp:coreProperties>
</file>